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9" r:id="rId4"/>
  </p:sldMasterIdLst>
  <p:notesMasterIdLst>
    <p:notesMasterId r:id="rId21"/>
  </p:notesMasterIdLst>
  <p:sldIdLst>
    <p:sldId id="257" r:id="rId5"/>
    <p:sldId id="258" r:id="rId6"/>
    <p:sldId id="270" r:id="rId7"/>
    <p:sldId id="262" r:id="rId8"/>
    <p:sldId id="260" r:id="rId9"/>
    <p:sldId id="269" r:id="rId10"/>
    <p:sldId id="277" r:id="rId11"/>
    <p:sldId id="263" r:id="rId12"/>
    <p:sldId id="264" r:id="rId13"/>
    <p:sldId id="265" r:id="rId14"/>
    <p:sldId id="266" r:id="rId15"/>
    <p:sldId id="267" r:id="rId16"/>
    <p:sldId id="268" r:id="rId17"/>
    <p:sldId id="275" r:id="rId18"/>
    <p:sldId id="276"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44" autoAdjust="0"/>
    <p:restoredTop sz="67211" autoAdjust="0"/>
  </p:normalViewPr>
  <p:slideViewPr>
    <p:cSldViewPr snapToGrid="0">
      <p:cViewPr varScale="1">
        <p:scale>
          <a:sx n="77" d="100"/>
          <a:sy n="77" d="100"/>
        </p:scale>
        <p:origin x="124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diagrams/_rels/data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539609" y="-1221397"/>
          <a:ext cx="985698" cy="368055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192181" y="174149"/>
        <a:ext cx="3632437" cy="889462"/>
      </dsp:txXfrm>
    </dsp:sp>
    <dsp:sp modelId="{FCE31E78-3DAC-4692-A464-D0C835B3F5C0}">
      <dsp:nvSpPr>
        <dsp:cNvPr id="0" name=""/>
        <dsp:cNvSpPr/>
      </dsp:nvSpPr>
      <dsp:spPr>
        <a:xfrm>
          <a:off x="109" y="2818"/>
          <a:ext cx="4192071" cy="1232123"/>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0256" y="62965"/>
        <a:ext cx="4071777" cy="1111829"/>
      </dsp:txXfrm>
    </dsp:sp>
    <dsp:sp modelId="{B35FD520-5FF0-41BD-887C-8B0911FFCB12}">
      <dsp:nvSpPr>
        <dsp:cNvPr id="0" name=""/>
        <dsp:cNvSpPr/>
      </dsp:nvSpPr>
      <dsp:spPr>
        <a:xfrm rot="5400000">
          <a:off x="5539609" y="72331"/>
          <a:ext cx="985698" cy="368055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192181" y="1467877"/>
        <a:ext cx="3632437" cy="889462"/>
      </dsp:txXfrm>
    </dsp:sp>
    <dsp:sp modelId="{3E606814-09D9-4B4C-8F40-66F312978EEB}">
      <dsp:nvSpPr>
        <dsp:cNvPr id="0" name=""/>
        <dsp:cNvSpPr/>
      </dsp:nvSpPr>
      <dsp:spPr>
        <a:xfrm>
          <a:off x="109" y="1296547"/>
          <a:ext cx="4192071" cy="1232123"/>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0256" y="1356694"/>
        <a:ext cx="4071777" cy="1111829"/>
      </dsp:txXfrm>
    </dsp:sp>
    <dsp:sp modelId="{EF322D6C-1CB6-431F-8B42-A64D898D2824}">
      <dsp:nvSpPr>
        <dsp:cNvPr id="0" name=""/>
        <dsp:cNvSpPr/>
      </dsp:nvSpPr>
      <dsp:spPr>
        <a:xfrm rot="5400000">
          <a:off x="5539609" y="1366060"/>
          <a:ext cx="985698" cy="368055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192181" y="2761606"/>
        <a:ext cx="3632437" cy="889462"/>
      </dsp:txXfrm>
    </dsp:sp>
    <dsp:sp modelId="{D8CBC06D-2193-488F-8EDE-5FAA991E0B6B}">
      <dsp:nvSpPr>
        <dsp:cNvPr id="0" name=""/>
        <dsp:cNvSpPr/>
      </dsp:nvSpPr>
      <dsp:spPr>
        <a:xfrm>
          <a:off x="109" y="2590276"/>
          <a:ext cx="4192071" cy="1232123"/>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0256" y="2650423"/>
        <a:ext cx="4071777" cy="1111829"/>
      </dsp:txXfrm>
    </dsp:sp>
    <dsp:sp modelId="{DE1FE771-1582-4775-9E8F-B758D933162D}">
      <dsp:nvSpPr>
        <dsp:cNvPr id="0" name=""/>
        <dsp:cNvSpPr/>
      </dsp:nvSpPr>
      <dsp:spPr>
        <a:xfrm rot="5400000">
          <a:off x="5539609" y="2659789"/>
          <a:ext cx="985698" cy="368055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192181" y="4055335"/>
        <a:ext cx="3632437" cy="889462"/>
      </dsp:txXfrm>
    </dsp:sp>
    <dsp:sp modelId="{C971C0CD-D6D6-4BD2-B517-483DD2B85EA0}">
      <dsp:nvSpPr>
        <dsp:cNvPr id="0" name=""/>
        <dsp:cNvSpPr/>
      </dsp:nvSpPr>
      <dsp:spPr>
        <a:xfrm>
          <a:off x="109" y="3884005"/>
          <a:ext cx="4192071" cy="1232123"/>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0256" y="3944152"/>
        <a:ext cx="4071777" cy="1111829"/>
      </dsp:txXfrm>
    </dsp:sp>
    <dsp:sp modelId="{E36319A3-4DDD-4596-A48B-3AFC2FB82E08}">
      <dsp:nvSpPr>
        <dsp:cNvPr id="0" name=""/>
        <dsp:cNvSpPr/>
      </dsp:nvSpPr>
      <dsp:spPr>
        <a:xfrm rot="5400000">
          <a:off x="5539609" y="3953518"/>
          <a:ext cx="985698" cy="368055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192181" y="5349064"/>
        <a:ext cx="3632437" cy="889462"/>
      </dsp:txXfrm>
    </dsp:sp>
    <dsp:sp modelId="{C5DBDEB5-64EF-486D-ADE8-9AD2774135B2}">
      <dsp:nvSpPr>
        <dsp:cNvPr id="0" name=""/>
        <dsp:cNvSpPr/>
      </dsp:nvSpPr>
      <dsp:spPr>
        <a:xfrm>
          <a:off x="109" y="5177734"/>
          <a:ext cx="4192071" cy="1232123"/>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0256" y="5237881"/>
        <a:ext cx="4071777" cy="1111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43240" y="0"/>
        <a:ext cx="6299599" cy="546720"/>
      </dsp:txXfrm>
    </dsp:sp>
    <dsp:sp modelId="{36A321AB-B414-459A-92C0-C559ED15EF30}">
      <dsp:nvSpPr>
        <dsp:cNvPr id="0" name=""/>
        <dsp:cNvSpPr/>
      </dsp:nvSpPr>
      <dsp:spPr>
        <a:xfrm>
          <a:off x="45688" y="52323"/>
          <a:ext cx="955603" cy="437376"/>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01392"/>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43240" y="601392"/>
        <a:ext cx="6299599" cy="546720"/>
      </dsp:txXfrm>
    </dsp:sp>
    <dsp:sp modelId="{49D4FFC3-C990-4FEA-ADFC-9F2B001FE866}">
      <dsp:nvSpPr>
        <dsp:cNvPr id="0" name=""/>
        <dsp:cNvSpPr/>
      </dsp:nvSpPr>
      <dsp:spPr>
        <a:xfrm>
          <a:off x="45688" y="653715"/>
          <a:ext cx="955603" cy="437376"/>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02784"/>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43240" y="1202784"/>
        <a:ext cx="6299599" cy="546720"/>
      </dsp:txXfrm>
    </dsp:sp>
    <dsp:sp modelId="{1DF032E0-13E8-404C-A3CD-F57FFFAF656E}">
      <dsp:nvSpPr>
        <dsp:cNvPr id="0" name=""/>
        <dsp:cNvSpPr/>
      </dsp:nvSpPr>
      <dsp:spPr>
        <a:xfrm>
          <a:off x="45688" y="1255107"/>
          <a:ext cx="955603" cy="437376"/>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04176"/>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43240" y="1804176"/>
        <a:ext cx="6299599" cy="546720"/>
      </dsp:txXfrm>
    </dsp:sp>
    <dsp:sp modelId="{EB1CC876-66DD-4A75-B47F-79507A427898}">
      <dsp:nvSpPr>
        <dsp:cNvPr id="0" name=""/>
        <dsp:cNvSpPr/>
      </dsp:nvSpPr>
      <dsp:spPr>
        <a:xfrm>
          <a:off x="45688" y="1856499"/>
          <a:ext cx="955603" cy="437376"/>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05568"/>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43240" y="2405568"/>
        <a:ext cx="6299599" cy="546720"/>
      </dsp:txXfrm>
    </dsp:sp>
    <dsp:sp modelId="{950174B9-C3EC-407B-9908-DBD126F0CF41}">
      <dsp:nvSpPr>
        <dsp:cNvPr id="0" name=""/>
        <dsp:cNvSpPr/>
      </dsp:nvSpPr>
      <dsp:spPr>
        <a:xfrm>
          <a:off x="45688" y="2457891"/>
          <a:ext cx="955603" cy="437376"/>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06960"/>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43240" y="3006960"/>
        <a:ext cx="6299599" cy="546720"/>
      </dsp:txXfrm>
    </dsp:sp>
    <dsp:sp modelId="{652C01DF-6697-4345-A0E8-6D9D71FC067D}">
      <dsp:nvSpPr>
        <dsp:cNvPr id="0" name=""/>
        <dsp:cNvSpPr/>
      </dsp:nvSpPr>
      <dsp:spPr>
        <a:xfrm>
          <a:off x="45688" y="3059283"/>
          <a:ext cx="955603" cy="437376"/>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08352"/>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43240" y="3608352"/>
        <a:ext cx="6299599" cy="546720"/>
      </dsp:txXfrm>
    </dsp:sp>
    <dsp:sp modelId="{3D67FE96-9C43-493B-A35A-BE8C89C56380}">
      <dsp:nvSpPr>
        <dsp:cNvPr id="0" name=""/>
        <dsp:cNvSpPr/>
      </dsp:nvSpPr>
      <dsp:spPr>
        <a:xfrm>
          <a:off x="55220" y="3651149"/>
          <a:ext cx="955603" cy="437376"/>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09744"/>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43240" y="4209744"/>
        <a:ext cx="6299599" cy="546720"/>
      </dsp:txXfrm>
    </dsp:sp>
    <dsp:sp modelId="{2B57F23D-5CBE-4272-A6F4-7FAA825DD5F1}">
      <dsp:nvSpPr>
        <dsp:cNvPr id="0" name=""/>
        <dsp:cNvSpPr/>
      </dsp:nvSpPr>
      <dsp:spPr>
        <a:xfrm>
          <a:off x="45688" y="4252541"/>
          <a:ext cx="955603" cy="437376"/>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811136"/>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43240" y="4811136"/>
        <a:ext cx="6299599" cy="546720"/>
      </dsp:txXfrm>
    </dsp:sp>
    <dsp:sp modelId="{345EE191-2927-4C04-BBA1-919BF1F7941C}">
      <dsp:nvSpPr>
        <dsp:cNvPr id="0" name=""/>
        <dsp:cNvSpPr/>
      </dsp:nvSpPr>
      <dsp:spPr>
        <a:xfrm>
          <a:off x="45688" y="4863459"/>
          <a:ext cx="955603" cy="437376"/>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412528"/>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43240" y="5412528"/>
        <a:ext cx="6299599" cy="546720"/>
      </dsp:txXfrm>
    </dsp:sp>
    <dsp:sp modelId="{D2F6CFBC-E310-4008-BC7E-CB6B12D9A319}">
      <dsp:nvSpPr>
        <dsp:cNvPr id="0" name=""/>
        <dsp:cNvSpPr/>
      </dsp:nvSpPr>
      <dsp:spPr>
        <a:xfrm>
          <a:off x="45688" y="5464852"/>
          <a:ext cx="955603" cy="437376"/>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013920"/>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43240" y="6013920"/>
        <a:ext cx="6299599" cy="546720"/>
      </dsp:txXfrm>
    </dsp:sp>
    <dsp:sp modelId="{B2B9AF7E-0611-4D90-B154-64C9BDFC0B76}">
      <dsp:nvSpPr>
        <dsp:cNvPr id="0" name=""/>
        <dsp:cNvSpPr/>
      </dsp:nvSpPr>
      <dsp:spPr>
        <a:xfrm>
          <a:off x="45688" y="6066244"/>
          <a:ext cx="955603" cy="437376"/>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539609" y="-1221397"/>
          <a:ext cx="985698" cy="368055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192181" y="174149"/>
        <a:ext cx="3632437" cy="889462"/>
      </dsp:txXfrm>
    </dsp:sp>
    <dsp:sp modelId="{FCE31E78-3DAC-4692-A464-D0C835B3F5C0}">
      <dsp:nvSpPr>
        <dsp:cNvPr id="0" name=""/>
        <dsp:cNvSpPr/>
      </dsp:nvSpPr>
      <dsp:spPr>
        <a:xfrm>
          <a:off x="109" y="2818"/>
          <a:ext cx="4192071" cy="1232123"/>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0256" y="62965"/>
        <a:ext cx="4071777" cy="1111829"/>
      </dsp:txXfrm>
    </dsp:sp>
    <dsp:sp modelId="{B35FD520-5FF0-41BD-887C-8B0911FFCB12}">
      <dsp:nvSpPr>
        <dsp:cNvPr id="0" name=""/>
        <dsp:cNvSpPr/>
      </dsp:nvSpPr>
      <dsp:spPr>
        <a:xfrm rot="5400000">
          <a:off x="5539609" y="72331"/>
          <a:ext cx="985698" cy="368055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192181" y="1467877"/>
        <a:ext cx="3632437" cy="889462"/>
      </dsp:txXfrm>
    </dsp:sp>
    <dsp:sp modelId="{3E606814-09D9-4B4C-8F40-66F312978EEB}">
      <dsp:nvSpPr>
        <dsp:cNvPr id="0" name=""/>
        <dsp:cNvSpPr/>
      </dsp:nvSpPr>
      <dsp:spPr>
        <a:xfrm>
          <a:off x="109" y="1296547"/>
          <a:ext cx="4192071" cy="1232123"/>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0256" y="1356694"/>
        <a:ext cx="4071777" cy="1111829"/>
      </dsp:txXfrm>
    </dsp:sp>
    <dsp:sp modelId="{EF322D6C-1CB6-431F-8B42-A64D898D2824}">
      <dsp:nvSpPr>
        <dsp:cNvPr id="0" name=""/>
        <dsp:cNvSpPr/>
      </dsp:nvSpPr>
      <dsp:spPr>
        <a:xfrm rot="5400000">
          <a:off x="5539609" y="1366060"/>
          <a:ext cx="985698" cy="368055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192181" y="2761606"/>
        <a:ext cx="3632437" cy="889462"/>
      </dsp:txXfrm>
    </dsp:sp>
    <dsp:sp modelId="{D8CBC06D-2193-488F-8EDE-5FAA991E0B6B}">
      <dsp:nvSpPr>
        <dsp:cNvPr id="0" name=""/>
        <dsp:cNvSpPr/>
      </dsp:nvSpPr>
      <dsp:spPr>
        <a:xfrm>
          <a:off x="109" y="2590276"/>
          <a:ext cx="4192071" cy="1232123"/>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0256" y="2650423"/>
        <a:ext cx="4071777" cy="1111829"/>
      </dsp:txXfrm>
    </dsp:sp>
    <dsp:sp modelId="{DE1FE771-1582-4775-9E8F-B758D933162D}">
      <dsp:nvSpPr>
        <dsp:cNvPr id="0" name=""/>
        <dsp:cNvSpPr/>
      </dsp:nvSpPr>
      <dsp:spPr>
        <a:xfrm rot="5400000">
          <a:off x="5539609" y="2659789"/>
          <a:ext cx="985698" cy="368055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192181" y="4055335"/>
        <a:ext cx="3632437" cy="889462"/>
      </dsp:txXfrm>
    </dsp:sp>
    <dsp:sp modelId="{C971C0CD-D6D6-4BD2-B517-483DD2B85EA0}">
      <dsp:nvSpPr>
        <dsp:cNvPr id="0" name=""/>
        <dsp:cNvSpPr/>
      </dsp:nvSpPr>
      <dsp:spPr>
        <a:xfrm>
          <a:off x="109" y="3884005"/>
          <a:ext cx="4192071" cy="1232123"/>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0256" y="3944152"/>
        <a:ext cx="4071777" cy="1111829"/>
      </dsp:txXfrm>
    </dsp:sp>
    <dsp:sp modelId="{E36319A3-4DDD-4596-A48B-3AFC2FB82E08}">
      <dsp:nvSpPr>
        <dsp:cNvPr id="0" name=""/>
        <dsp:cNvSpPr/>
      </dsp:nvSpPr>
      <dsp:spPr>
        <a:xfrm rot="5400000">
          <a:off x="5539609" y="3953518"/>
          <a:ext cx="985698" cy="368055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192181" y="5349064"/>
        <a:ext cx="3632437" cy="889462"/>
      </dsp:txXfrm>
    </dsp:sp>
    <dsp:sp modelId="{C5DBDEB5-64EF-486D-ADE8-9AD2774135B2}">
      <dsp:nvSpPr>
        <dsp:cNvPr id="0" name=""/>
        <dsp:cNvSpPr/>
      </dsp:nvSpPr>
      <dsp:spPr>
        <a:xfrm>
          <a:off x="109" y="5177734"/>
          <a:ext cx="4192071" cy="1232123"/>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0256" y="5237881"/>
        <a:ext cx="4071777" cy="11118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43240" y="0"/>
        <a:ext cx="6299599" cy="546720"/>
      </dsp:txXfrm>
    </dsp:sp>
    <dsp:sp modelId="{36A321AB-B414-459A-92C0-C559ED15EF30}">
      <dsp:nvSpPr>
        <dsp:cNvPr id="0" name=""/>
        <dsp:cNvSpPr/>
      </dsp:nvSpPr>
      <dsp:spPr>
        <a:xfrm>
          <a:off x="45688" y="52323"/>
          <a:ext cx="955603" cy="437376"/>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01392"/>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43240" y="601392"/>
        <a:ext cx="6299599" cy="546720"/>
      </dsp:txXfrm>
    </dsp:sp>
    <dsp:sp modelId="{49D4FFC3-C990-4FEA-ADFC-9F2B001FE866}">
      <dsp:nvSpPr>
        <dsp:cNvPr id="0" name=""/>
        <dsp:cNvSpPr/>
      </dsp:nvSpPr>
      <dsp:spPr>
        <a:xfrm>
          <a:off x="45688" y="653715"/>
          <a:ext cx="955603" cy="437376"/>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02784"/>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43240" y="1202784"/>
        <a:ext cx="6299599" cy="546720"/>
      </dsp:txXfrm>
    </dsp:sp>
    <dsp:sp modelId="{1DF032E0-13E8-404C-A3CD-F57FFFAF656E}">
      <dsp:nvSpPr>
        <dsp:cNvPr id="0" name=""/>
        <dsp:cNvSpPr/>
      </dsp:nvSpPr>
      <dsp:spPr>
        <a:xfrm>
          <a:off x="45688" y="1255107"/>
          <a:ext cx="955603" cy="437376"/>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04176"/>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43240" y="1804176"/>
        <a:ext cx="6299599" cy="546720"/>
      </dsp:txXfrm>
    </dsp:sp>
    <dsp:sp modelId="{EB1CC876-66DD-4A75-B47F-79507A427898}">
      <dsp:nvSpPr>
        <dsp:cNvPr id="0" name=""/>
        <dsp:cNvSpPr/>
      </dsp:nvSpPr>
      <dsp:spPr>
        <a:xfrm>
          <a:off x="45688" y="1856499"/>
          <a:ext cx="955603" cy="437376"/>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05568"/>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43240" y="2405568"/>
        <a:ext cx="6299599" cy="546720"/>
      </dsp:txXfrm>
    </dsp:sp>
    <dsp:sp modelId="{950174B9-C3EC-407B-9908-DBD126F0CF41}">
      <dsp:nvSpPr>
        <dsp:cNvPr id="0" name=""/>
        <dsp:cNvSpPr/>
      </dsp:nvSpPr>
      <dsp:spPr>
        <a:xfrm>
          <a:off x="45688" y="2457891"/>
          <a:ext cx="955603" cy="437376"/>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06960"/>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43240" y="3006960"/>
        <a:ext cx="6299599" cy="546720"/>
      </dsp:txXfrm>
    </dsp:sp>
    <dsp:sp modelId="{652C01DF-6697-4345-A0E8-6D9D71FC067D}">
      <dsp:nvSpPr>
        <dsp:cNvPr id="0" name=""/>
        <dsp:cNvSpPr/>
      </dsp:nvSpPr>
      <dsp:spPr>
        <a:xfrm>
          <a:off x="45688" y="3059283"/>
          <a:ext cx="955603" cy="437376"/>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08352"/>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43240" y="3608352"/>
        <a:ext cx="6299599" cy="546720"/>
      </dsp:txXfrm>
    </dsp:sp>
    <dsp:sp modelId="{3D67FE96-9C43-493B-A35A-BE8C89C56380}">
      <dsp:nvSpPr>
        <dsp:cNvPr id="0" name=""/>
        <dsp:cNvSpPr/>
      </dsp:nvSpPr>
      <dsp:spPr>
        <a:xfrm>
          <a:off x="55220" y="3651149"/>
          <a:ext cx="955603" cy="437376"/>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09744"/>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43240" y="4209744"/>
        <a:ext cx="6299599" cy="546720"/>
      </dsp:txXfrm>
    </dsp:sp>
    <dsp:sp modelId="{2B57F23D-5CBE-4272-A6F4-7FAA825DD5F1}">
      <dsp:nvSpPr>
        <dsp:cNvPr id="0" name=""/>
        <dsp:cNvSpPr/>
      </dsp:nvSpPr>
      <dsp:spPr>
        <a:xfrm>
          <a:off x="45688" y="4252541"/>
          <a:ext cx="955603" cy="437376"/>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811136"/>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43240" y="4811136"/>
        <a:ext cx="6299599" cy="546720"/>
      </dsp:txXfrm>
    </dsp:sp>
    <dsp:sp modelId="{345EE191-2927-4C04-BBA1-919BF1F7941C}">
      <dsp:nvSpPr>
        <dsp:cNvPr id="0" name=""/>
        <dsp:cNvSpPr/>
      </dsp:nvSpPr>
      <dsp:spPr>
        <a:xfrm>
          <a:off x="45688" y="4863459"/>
          <a:ext cx="955603" cy="437376"/>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412528"/>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43240" y="5412528"/>
        <a:ext cx="6299599" cy="546720"/>
      </dsp:txXfrm>
    </dsp:sp>
    <dsp:sp modelId="{D2F6CFBC-E310-4008-BC7E-CB6B12D9A319}">
      <dsp:nvSpPr>
        <dsp:cNvPr id="0" name=""/>
        <dsp:cNvSpPr/>
      </dsp:nvSpPr>
      <dsp:spPr>
        <a:xfrm>
          <a:off x="45688" y="5464852"/>
          <a:ext cx="955603" cy="437376"/>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013920"/>
          <a:ext cx="7942840" cy="546720"/>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43240" y="6013920"/>
        <a:ext cx="6299599" cy="546720"/>
      </dsp:txXfrm>
    </dsp:sp>
    <dsp:sp modelId="{B2B9AF7E-0611-4D90-B154-64C9BDFC0B76}">
      <dsp:nvSpPr>
        <dsp:cNvPr id="0" name=""/>
        <dsp:cNvSpPr/>
      </dsp:nvSpPr>
      <dsp:spPr>
        <a:xfrm>
          <a:off x="45688" y="6066244"/>
          <a:ext cx="955603" cy="437376"/>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22A83-CF8F-4C32-877F-F2A281910142}" type="datetimeFigureOut">
              <a:rPr lang="en-US" smtClean="0"/>
              <a:t>2/14/2017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D414F0-F277-4E0B-80A8-3A8C68434D42}" type="slidenum">
              <a:rPr lang="en-US" smtClean="0"/>
              <a:t>‹#›</a:t>
            </a:fld>
            <a:endParaRPr lang="en-US"/>
          </a:p>
        </p:txBody>
      </p:sp>
    </p:spTree>
    <p:extLst>
      <p:ext uri="{BB962C8B-B14F-4D97-AF65-F5344CB8AC3E}">
        <p14:creationId xmlns:p14="http://schemas.microsoft.com/office/powerpoint/2010/main" val="3572202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gallery.cortanaintelligence.com/Experiment/N-Grams-and-Clustering-Find-similar-companies-Scoring-Exp-1" TargetMode="External"/><Relationship Id="rId4" Type="http://schemas.openxmlformats.org/officeDocument/2006/relationships/hyperlink" Target="https://gallery.cortanaintelligence.com/Experiment/N-Grams-and-Clustering-Find-similar-companies-Training-Exp-1"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15.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6.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data.gov/" TargetMode="External"/><Relationship Id="rId3" Type="http://schemas.openxmlformats.org/officeDocument/2006/relationships/hyperlink" Target="https://www.quandl.com/" TargetMode="External"/><Relationship Id="rId7" Type="http://schemas.openxmlformats.org/officeDocument/2006/relationships/hyperlink" Target="http://www.nasdaqtrader.com/trader.aspx?id=symboldirdefs" TargetMode="External"/><Relationship Id="rId12" Type="http://schemas.openxmlformats.org/officeDocument/2006/relationships/hyperlink" Target="https://developers.facebook.com/docs/graph-api/overview/"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www.mosaicdatascience.com/data-sources/" TargetMode="External"/><Relationship Id="rId11" Type="http://schemas.openxmlformats.org/officeDocument/2006/relationships/hyperlink" Target="http://www.forbes.com/sites/bernardmarr/2016/02/12/big-data-35-brilliant-and-free-data-sources-for-2016/#5fd6b9d16796" TargetMode="External"/><Relationship Id="rId5" Type="http://schemas.openxmlformats.org/officeDocument/2006/relationships/hyperlink" Target="http://www.opendata500.com/us/list/" TargetMode="External"/><Relationship Id="rId10" Type="http://schemas.openxmlformats.org/officeDocument/2006/relationships/hyperlink" Target="https://data.europa.eu/euodp/en/data/" TargetMode="External"/><Relationship Id="rId4" Type="http://schemas.openxmlformats.org/officeDocument/2006/relationships/hyperlink" Target="https://ourworldindata.org/" TargetMode="External"/><Relationship Id="rId9" Type="http://schemas.openxmlformats.org/officeDocument/2006/relationships/hyperlink" Target="https://www.opendatanetwork.com/"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fao.org/docrep/w3241e/w3241e03.ht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800" baseline="0" dirty="0"/>
          </a:p>
          <a:p>
            <a:pPr marL="171450" indent="-171450">
              <a:buFont typeface="Arial" panose="020B0604020202020204" pitchFamily="34" charset="0"/>
              <a:buChar char="•"/>
            </a:pPr>
            <a:r>
              <a:rPr lang="en-US" sz="1200" u="sng" kern="1200" dirty="0">
                <a:solidFill>
                  <a:schemeClr val="tx1"/>
                </a:solidFill>
                <a:effectLst/>
                <a:latin typeface="+mn-lt"/>
                <a:ea typeface="+mn-ea"/>
                <a:cs typeface="+mn-cs"/>
                <a:hlinkClick r:id="rId4"/>
              </a:rPr>
              <a:t>https://gallery.cortanaintelligence.com/Experiment/N-Grams-and-Clustering-Find-similar-companies-Training-Exp-1</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5"/>
              </a:rPr>
              <a:t>https://gallery.cortanaintelligence.com/Experiment/N-Grams-and-Clustering-Find-similar-companies-Scoring-Exp-1</a:t>
            </a:r>
            <a:endParaRPr lang="en-US" sz="1200"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800" baseline="0" dirty="0"/>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2881266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Experiment documentation: https://gallery.cortanaintelligence.com/Experiment/clustering-find-similar-companies-23 </a:t>
            </a:r>
          </a:p>
          <a:p>
            <a:pPr marL="228600" indent="-228600">
              <a:buFont typeface="+mj-lt"/>
              <a:buAutoNum type="arabicPeriod"/>
            </a:pPr>
            <a:r>
              <a:rPr lang="en-US" dirty="0"/>
              <a:t>Feature Hashing module in Azure ML: https://msdn.microsoft.com/library/azure/c9a82660-2d9c-411d-8122-4d9e0b3ce92a </a:t>
            </a:r>
          </a:p>
          <a:p>
            <a:pPr marL="228600" indent="-228600">
              <a:buFont typeface="+mj-lt"/>
              <a:buAutoNum type="arabicPeriod"/>
            </a:pPr>
            <a:r>
              <a:rPr lang="en-US" baseline="0" dirty="0"/>
              <a:t>Understanding </a:t>
            </a:r>
            <a:r>
              <a:rPr lang="en-US" baseline="0" dirty="0" err="1"/>
              <a:t>Vowpal</a:t>
            </a:r>
            <a:r>
              <a:rPr lang="en-US" baseline="0" dirty="0"/>
              <a:t> Wabbit in Azure ML: https://msdn.microsoft.com/en-us/library/azure/mt674683  </a:t>
            </a:r>
            <a:endParaRPr lang="en-US" dirty="0"/>
          </a:p>
          <a:p>
            <a:pPr marL="228600" indent="-228600">
              <a:buFont typeface="+mj-lt"/>
              <a:buAutoNum type="arabicPeriod"/>
            </a:pPr>
            <a:r>
              <a:rPr lang="en-US" dirty="0"/>
              <a:t>Options for feature reduction</a:t>
            </a:r>
          </a:p>
          <a:p>
            <a:pPr marL="685800" lvl="1" indent="-228600">
              <a:buFont typeface="+mj-lt"/>
              <a:buAutoNum type="arabicPeriod"/>
            </a:pPr>
            <a:r>
              <a:rPr lang="en-US" dirty="0"/>
              <a:t>Remove</a:t>
            </a:r>
          </a:p>
          <a:p>
            <a:pPr marL="1143000" lvl="2" indent="-228600">
              <a:buFont typeface="+mj-lt"/>
              <a:buAutoNum type="arabicPeriod"/>
            </a:pPr>
            <a:r>
              <a:rPr lang="en-US" dirty="0"/>
              <a:t>Stepwise selection</a:t>
            </a:r>
            <a:r>
              <a:rPr lang="en-US" baseline="0" dirty="0"/>
              <a:t> –  Remove and Add features until they add no further value</a:t>
            </a:r>
            <a:endParaRPr lang="en-US" dirty="0"/>
          </a:p>
          <a:p>
            <a:pPr marL="1143000" lvl="2" indent="-228600">
              <a:buFont typeface="+mj-lt"/>
              <a:buAutoNum type="arabicPeriod"/>
            </a:pPr>
            <a:r>
              <a:rPr lang="en-US" dirty="0"/>
              <a:t>Random</a:t>
            </a:r>
            <a:r>
              <a:rPr lang="en-US" baseline="0" dirty="0"/>
              <a:t> Forest – Using a predictive model to get collinear variates</a:t>
            </a:r>
          </a:p>
          <a:p>
            <a:pPr marL="1143000" lvl="2" indent="-228600">
              <a:buFont typeface="+mj-lt"/>
              <a:buAutoNum type="arabicPeriod"/>
            </a:pPr>
            <a:r>
              <a:rPr lang="en-US" baseline="0" dirty="0"/>
              <a:t>Subset selection - Domain knowledge needed</a:t>
            </a:r>
          </a:p>
          <a:p>
            <a:pPr marL="1143000" lvl="2" indent="-228600">
              <a:buFont typeface="+mj-lt"/>
              <a:buAutoNum type="arabicPeriod"/>
            </a:pPr>
            <a:r>
              <a:rPr lang="en-US" dirty="0"/>
              <a:t>Least absolute shrinkage and selection operator</a:t>
            </a:r>
            <a:r>
              <a:rPr lang="en-US" baseline="0" dirty="0"/>
              <a:t> (lasso) - </a:t>
            </a:r>
            <a:endParaRPr lang="en-US" dirty="0"/>
          </a:p>
          <a:p>
            <a:pPr marL="685800" lvl="1" indent="-228600">
              <a:buFont typeface="+mj-lt"/>
              <a:buAutoNum type="arabicPeriod"/>
            </a:pPr>
            <a:r>
              <a:rPr lang="en-US" dirty="0"/>
              <a:t>Condense</a:t>
            </a:r>
          </a:p>
          <a:p>
            <a:pPr marL="1143000" lvl="2" indent="-228600">
              <a:buFont typeface="+mj-lt"/>
              <a:buAutoNum type="arabicPeriod"/>
            </a:pPr>
            <a:r>
              <a:rPr lang="en-US" dirty="0"/>
              <a:t>Homogeneity between columns,</a:t>
            </a:r>
            <a:r>
              <a:rPr lang="en-US" baseline="0" dirty="0"/>
              <a:t> not rows</a:t>
            </a:r>
            <a:endParaRPr lang="en-US" dirty="0"/>
          </a:p>
          <a:p>
            <a:pPr marL="1143000" lvl="2" indent="-228600">
              <a:buFont typeface="+mj-lt"/>
              <a:buAutoNum type="arabicPeriod"/>
            </a:pPr>
            <a:r>
              <a:rPr lang="en-US" dirty="0"/>
              <a:t>PCA - A thorough tutorial on PCA: http://www.cs.otago.ac.nz/cosc453/student_tutorials/principal_components.pdf </a:t>
            </a:r>
          </a:p>
          <a:p>
            <a:pPr marL="228600" indent="-228600">
              <a:buFont typeface="+mj-lt"/>
              <a:buAutoNum type="arabicPeriod"/>
            </a:pPr>
            <a:r>
              <a:rPr lang="en-US" dirty="0"/>
              <a:t>Maps</a:t>
            </a:r>
            <a:r>
              <a:rPr lang="en-US" baseline="0" dirty="0"/>
              <a:t> are one example of feature reduction</a:t>
            </a:r>
            <a:endParaRPr lang="en-US" dirty="0"/>
          </a:p>
          <a:p>
            <a:pPr marL="228600" indent="-228600">
              <a:buFont typeface="+mj-lt"/>
              <a:buAutoNum type="arabicPeriod"/>
            </a:pPr>
            <a:r>
              <a:rPr lang="en-US" dirty="0"/>
              <a:t>K-Means Clustering:</a:t>
            </a:r>
            <a:r>
              <a:rPr lang="en-US" baseline="0" dirty="0"/>
              <a:t> https://msdn.microsoft.com/library/azure/5049a09b-bd90-4c4e-9b46-7c87e3a36810 </a:t>
            </a:r>
          </a:p>
          <a:p>
            <a:pPr marL="228600" indent="-228600">
              <a:buFont typeface="+mj-lt"/>
              <a:buAutoNum type="arabicPeriod"/>
            </a:pPr>
            <a:r>
              <a:rPr lang="en-US" baseline="0" dirty="0"/>
              <a:t>We then found issues with the results – too “brittle” for the PCA portion. So we re-wrote the experiment:</a:t>
            </a:r>
          </a:p>
          <a:p>
            <a:pPr marL="685800" lvl="1" indent="-228600">
              <a:buFont typeface="+mj-lt"/>
              <a:buAutoNum type="arabicPeriod"/>
            </a:pPr>
            <a:r>
              <a:rPr lang="en-US" dirty="0"/>
              <a:t>https://michhar.github.io/posts/a-python-flask-webapp-gets-smart </a:t>
            </a:r>
          </a:p>
          <a:p>
            <a:pPr marL="685800" lvl="1" indent="-228600">
              <a:buFont typeface="+mj-lt"/>
              <a:buAutoNum type="arabicPeriod"/>
            </a:pPr>
            <a:r>
              <a:rPr lang="en-US" dirty="0"/>
              <a:t>https://gallery.cortanaintelligence.com/Experiment/N-Grams-and-Clustering-Find-similar-companies-Training-Exp-1</a:t>
            </a:r>
          </a:p>
          <a:p>
            <a:pPr marL="685800" lvl="1" indent="-228600">
              <a:buFont typeface="+mj-lt"/>
              <a:buAutoNum type="arabicPeriod"/>
            </a:pPr>
            <a:r>
              <a:rPr lang="en-US" dirty="0"/>
              <a:t>https://gallery.cortanaintelligence.com/Experiment/N-Grams-and-Clustering-Find-similar-companies-Scoring-Exp-1</a:t>
            </a:r>
          </a:p>
          <a:p>
            <a:pPr marL="685800" lvl="1" indent="-228600">
              <a:buFont typeface="+mj-lt"/>
              <a:buAutoNum type="arabicPeriod"/>
            </a:pPr>
            <a:endParaRPr lang="en-US" dirty="0"/>
          </a:p>
          <a:p>
            <a:pPr marL="685800" lvl="1"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1BD414F0-F277-4E0B-80A8-3A8C68434D42}" type="slidenum">
              <a:rPr lang="en-US" smtClean="0"/>
              <a:t>11</a:t>
            </a:fld>
            <a:endParaRPr lang="en-US"/>
          </a:p>
        </p:txBody>
      </p:sp>
    </p:spTree>
    <p:extLst>
      <p:ext uri="{BB962C8B-B14F-4D97-AF65-F5344CB8AC3E}">
        <p14:creationId xmlns:p14="http://schemas.microsoft.com/office/powerpoint/2010/main" val="165506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Choosing centroids: http://nlp.stanford.edu/IR-book/html/htmledition/k-means-1.html </a:t>
            </a:r>
          </a:p>
        </p:txBody>
      </p:sp>
      <p:sp>
        <p:nvSpPr>
          <p:cNvPr id="4" name="Slide Number Placeholder 3"/>
          <p:cNvSpPr>
            <a:spLocks noGrp="1"/>
          </p:cNvSpPr>
          <p:nvPr>
            <p:ph type="sldNum" sz="quarter" idx="10"/>
          </p:nvPr>
        </p:nvSpPr>
        <p:spPr/>
        <p:txBody>
          <a:bodyPr/>
          <a:lstStyle/>
          <a:p>
            <a:fld id="{1BD414F0-F277-4E0B-80A8-3A8C68434D42}" type="slidenum">
              <a:rPr lang="en-US" smtClean="0"/>
              <a:t>12</a:t>
            </a:fld>
            <a:endParaRPr lang="en-US"/>
          </a:p>
        </p:txBody>
      </p:sp>
    </p:spTree>
    <p:extLst>
      <p:ext uri="{BB962C8B-B14F-4D97-AF65-F5344CB8AC3E}">
        <p14:creationId xmlns:p14="http://schemas.microsoft.com/office/powerpoint/2010/main" val="213582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Deploying a model may take many forms – including</a:t>
            </a:r>
            <a:r>
              <a:rPr lang="en-US" baseline="0" dirty="0"/>
              <a:t> reporting, API’s and others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mn-lt"/>
              <a:ea typeface="+mn-ea"/>
              <a:cs typeface="+mn-cs"/>
            </a:endParaRPr>
          </a:p>
          <a:p>
            <a:r>
              <a:rPr lang="en-US" dirty="0"/>
              <a:t> </a:t>
            </a:r>
          </a:p>
        </p:txBody>
      </p:sp>
      <p:sp>
        <p:nvSpPr>
          <p:cNvPr id="4" name="Slide Number Placeholder 3"/>
          <p:cNvSpPr>
            <a:spLocks noGrp="1"/>
          </p:cNvSpPr>
          <p:nvPr>
            <p:ph type="sldNum" sz="quarter" idx="10"/>
          </p:nvPr>
        </p:nvSpPr>
        <p:spPr/>
        <p:txBody>
          <a:bodyPr/>
          <a:lstStyle/>
          <a:p>
            <a:fld id="{1BD414F0-F277-4E0B-80A8-3A8C68434D42}" type="slidenum">
              <a:rPr lang="en-US" smtClean="0"/>
              <a:t>13</a:t>
            </a:fld>
            <a:endParaRPr lang="en-US"/>
          </a:p>
        </p:txBody>
      </p:sp>
    </p:spTree>
    <p:extLst>
      <p:ext uri="{BB962C8B-B14F-4D97-AF65-F5344CB8AC3E}">
        <p14:creationId xmlns:p14="http://schemas.microsoft.com/office/powerpoint/2010/main" val="3515573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a:t>
            </a:r>
            <a:r>
              <a:rPr lang="en-US" sz="1800" baseline="0" dirty="0" err="1"/>
              <a:t>tio</a:t>
            </a:r>
            <a:r>
              <a:rPr lang="en-US" sz="1800" baseline="0" dirty="0"/>
              <a:t> management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https://buckwoody.wordpress.com/</a:t>
            </a:r>
          </a:p>
        </p:txBody>
      </p:sp>
    </p:spTree>
    <p:extLst>
      <p:ext uri="{BB962C8B-B14F-4D97-AF65-F5344CB8AC3E}">
        <p14:creationId xmlns:p14="http://schemas.microsoft.com/office/powerpoint/2010/main" val="42718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188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Description:</a:t>
            </a:r>
          </a:p>
          <a:p>
            <a:r>
              <a:rPr lang="en-US" dirty="0"/>
              <a:t>In this workshop you’ll cover a series of modules that guide you from understanding an analytics workload, the Cortana Intelligence Suite Process, the foundations of data transfer and storage, data source documentation, storage and processing using many CIS-components including the Azure platform, the Azure Data Factory, HDInsight, Power BI and others. You’ll also learn how to work through a real-world scenario using the Cortana Intelligence Suite tools, including the Microsoft Azure Portal, PowerShell, and Visual Studio, among others. </a:t>
            </a:r>
          </a:p>
          <a:p>
            <a:endParaRPr lang="en-US" dirty="0"/>
          </a:p>
          <a:p>
            <a:r>
              <a:rPr lang="en-US" dirty="0"/>
              <a:t>Concepts</a:t>
            </a:r>
            <a:r>
              <a:rPr lang="en-US" baseline="0" dirty="0"/>
              <a:t> Delivered:</a:t>
            </a:r>
          </a:p>
          <a:p>
            <a:r>
              <a:rPr lang="en-US" baseline="0" dirty="0"/>
              <a:t>1. The Data Science  Process, CIS Platform components, Tools installation and overview</a:t>
            </a:r>
          </a:p>
          <a:p>
            <a:r>
              <a:rPr lang="en-US" baseline="0" dirty="0"/>
              <a:t>2. Data sourcing, Feature selection techniques, Data cataloging, Data Ingestion, Data Exploration</a:t>
            </a:r>
          </a:p>
          <a:p>
            <a:r>
              <a:rPr lang="en-US" baseline="0" dirty="0"/>
              <a:t>3. Data selection, including Features, Dimension reduction, Data processing, Data transformation and augmentation</a:t>
            </a:r>
          </a:p>
          <a:p>
            <a:r>
              <a:rPr lang="en-US" baseline="0" dirty="0"/>
              <a:t>4. Algorithm selection and application, Parameter selection and adjustment</a:t>
            </a:r>
          </a:p>
          <a:p>
            <a:r>
              <a:rPr lang="en-US" baseline="0" dirty="0"/>
              <a:t>5. Business validation of report and results, Model testing and cross-validation</a:t>
            </a:r>
          </a:p>
          <a:p>
            <a:r>
              <a:rPr lang="en-US" baseline="0" dirty="0"/>
              <a:t>6. Deploying the solution using Data Destinations, Deploying the solution using API's, Deploying the Solution using Queries and Reports</a:t>
            </a:r>
          </a:p>
          <a:p>
            <a:r>
              <a:rPr lang="en-US" baseline="0" dirty="0"/>
              <a:t>7. Mapping requirements to CIS solution elements, What to use When in CIS</a:t>
            </a:r>
          </a:p>
          <a:p>
            <a:endParaRPr lang="en-US" baseline="0" dirty="0"/>
          </a:p>
          <a:p>
            <a:r>
              <a:rPr lang="en-US" baseline="0" dirty="0"/>
              <a:t>Skills Taught: </a:t>
            </a:r>
          </a:p>
          <a:p>
            <a:r>
              <a:rPr lang="en-US" baseline="0" dirty="0"/>
              <a:t>1. Understand the CIS Process (General level), Understand CIS Components (General Level), Set up and configure the development environment</a:t>
            </a:r>
          </a:p>
          <a:p>
            <a:r>
              <a:rPr lang="en-US" baseline="0" dirty="0"/>
              <a:t>2. Source and vet proper data, Understand feature selection, Understand Azure ML Storage Options</a:t>
            </a:r>
          </a:p>
          <a:p>
            <a:r>
              <a:rPr lang="en-US" baseline="0" dirty="0"/>
              <a:t>3. Use Azure ML and create experiments</a:t>
            </a:r>
          </a:p>
          <a:p>
            <a:r>
              <a:rPr lang="en-US" baseline="0" dirty="0"/>
              <a:t>4. Evaluate the efficacy and performance of an Azure ML experiment</a:t>
            </a:r>
          </a:p>
          <a:p>
            <a:r>
              <a:rPr lang="en-US" baseline="0" dirty="0"/>
              <a:t>5. Publish an Azure ML API</a:t>
            </a:r>
          </a:p>
          <a:p>
            <a:r>
              <a:rPr lang="en-US" baseline="0" dirty="0"/>
              <a:t>6 Understand the access methods of Azure Storage and Intelligent Processing, Understand the options to send a HIVE query to an HDI system, Use Power BI to query the results of a solution and create reports in Power BI Desktop, Power BI Service, and Power BI in Microsoft Excel</a:t>
            </a:r>
          </a:p>
          <a:p>
            <a:r>
              <a:rPr lang="en-US" baseline="0" dirty="0"/>
              <a:t>7. Understand when to use each component within CIS</a:t>
            </a:r>
          </a:p>
          <a:p>
            <a:endParaRPr lang="en-US" baseline="0" dirty="0"/>
          </a:p>
          <a:p>
            <a:r>
              <a:rPr lang="en-US" baseline="0" dirty="0"/>
              <a:t>Technologies Covered:</a:t>
            </a:r>
          </a:p>
          <a:p>
            <a:r>
              <a:rPr lang="en-US" baseline="0" dirty="0"/>
              <a:t>1. The Data Science Process, Azure Portal, ADC Interface, Visual Studio Interface (and RTVS), Power BI Interface</a:t>
            </a:r>
          </a:p>
          <a:p>
            <a:r>
              <a:rPr lang="en-US" baseline="0" dirty="0"/>
              <a:t>Azure Machine Learning Interface,  Azure PowerShell, Azure Storage Explorer</a:t>
            </a:r>
          </a:p>
          <a:p>
            <a:r>
              <a:rPr lang="en-US" baseline="0" dirty="0"/>
              <a:t>2. Azure Data Catalog, Azure Storage, Techniques for discovery</a:t>
            </a:r>
          </a:p>
          <a:p>
            <a:r>
              <a:rPr lang="en-US" baseline="0" dirty="0"/>
              <a:t>3. Azure Data Factory, HDInsight</a:t>
            </a:r>
          </a:p>
          <a:p>
            <a:r>
              <a:rPr lang="en-US" baseline="0" dirty="0"/>
              <a:t>4. Azure Machine Learning, Microsoft R Server overview, Azure Data Factory</a:t>
            </a:r>
          </a:p>
          <a:p>
            <a:r>
              <a:rPr lang="en-US" baseline="0" dirty="0"/>
              <a:t>5. Azure Machine Learning, Microsoft R Server overview, Azure Data Factory, Business Validation, SQL DB, Azure Storage</a:t>
            </a:r>
          </a:p>
          <a:p>
            <a:r>
              <a:rPr lang="en-US" baseline="0" dirty="0"/>
              <a:t>6. Azure Data Storage, SQL DB, Azure Machine Learning API, Cognitive Services API, HIVE, Power BI</a:t>
            </a:r>
          </a:p>
          <a:p>
            <a:r>
              <a:rPr lang="en-US" baseline="0" dirty="0"/>
              <a:t>7. Cortana Intelligence Process, Cortana Intelligence Suite Platform</a:t>
            </a:r>
          </a:p>
          <a:p>
            <a:endParaRPr lang="en-US" baseline="0" dirty="0"/>
          </a:p>
          <a:p>
            <a:r>
              <a:rPr lang="en-US" baseline="0" dirty="0"/>
              <a:t>Course Modules:</a:t>
            </a:r>
          </a:p>
          <a:p>
            <a:r>
              <a:rPr lang="en-US" baseline="0" dirty="0"/>
              <a:t>1. Process and Platform, Environment Configuration</a:t>
            </a:r>
          </a:p>
          <a:p>
            <a:r>
              <a:rPr lang="en-US" baseline="0" dirty="0"/>
              <a:t>2. Data Discovery and Ingestion</a:t>
            </a:r>
          </a:p>
          <a:p>
            <a:r>
              <a:rPr lang="en-US" baseline="0" dirty="0"/>
              <a:t>3. Data Preparation</a:t>
            </a:r>
          </a:p>
          <a:p>
            <a:r>
              <a:rPr lang="en-US" baseline="0" dirty="0"/>
              <a:t>4. Modeling for Machine Learning and Data Mining (Extended Class)</a:t>
            </a:r>
          </a:p>
          <a:p>
            <a:r>
              <a:rPr lang="en-US" baseline="0" dirty="0"/>
              <a:t>5. Business Validation and Model Evaluation (Extended Class)</a:t>
            </a:r>
          </a:p>
          <a:p>
            <a:r>
              <a:rPr lang="en-US" baseline="0" dirty="0"/>
              <a:t>6. Deploying and Accessing the Solution</a:t>
            </a:r>
          </a:p>
          <a:p>
            <a:r>
              <a:rPr lang="en-US" baseline="0" dirty="0"/>
              <a:t>7. Workshop recap (Extended Class)</a:t>
            </a:r>
          </a:p>
          <a:p>
            <a:endParaRPr lang="en-US" baseline="0" dirty="0"/>
          </a:p>
          <a:p>
            <a:r>
              <a:rPr lang="en-US" baseline="0" dirty="0"/>
              <a:t>Pre-Requisites: </a:t>
            </a:r>
          </a:p>
          <a:p>
            <a:r>
              <a:rPr lang="en-US" baseline="0" dirty="0"/>
              <a:t>1. A subscription to Microsoft Azure (this may be provided through your company or as part of your invitation – you *must* have this enabled prior to class. You will be using Azure throughout the course, for all labs, work and exercises. You  can use your MSDN subscription (https://azure.microsoft.com/en-us/pricing/member-offers/msdn-benefits/), your employer may provide Azure resources to you, or you may receive instructions in your class invitation.</a:t>
            </a:r>
          </a:p>
          <a:p>
            <a:r>
              <a:rPr lang="en-US" baseline="0" dirty="0"/>
              <a:t>2. We’ll be using the Data Science Virtual Machine in Azure for the course. It has all of the tools you will need to work with the materials. Make sure you’re able to use the Remote Desktop Protocol (RDP) from your system to be able to work through the labs.</a:t>
            </a:r>
          </a:p>
          <a:p>
            <a:r>
              <a:rPr lang="en-US" baseline="0" dirty="0"/>
              <a:t>3. A background in data technologies, such as working with Relational and Non-Relational data processing systems</a:t>
            </a:r>
          </a:p>
          <a:p>
            <a:r>
              <a:rPr lang="en-US" baseline="0" dirty="0"/>
              <a:t>4. It’s also a good idea to have a general level of predictive and classification Statistics, and a basic understanding of Machine Learning.</a:t>
            </a:r>
          </a:p>
          <a:p>
            <a:r>
              <a:rPr lang="en-US" baseline="0" dirty="0"/>
              <a:t>5. Optional: If you would also like to work with some of the tools locally (you still need an Azure subscription for this class), you can optionally </a:t>
            </a:r>
            <a:r>
              <a:rPr lang="en-US" baseline="0" dirty="0" err="1"/>
              <a:t>obtain:A</a:t>
            </a:r>
            <a:r>
              <a:rPr lang="en-US" baseline="0" dirty="0"/>
              <a:t> laptop that you can install software on, Visual Studio installed – the Community Edition (free) is acceptable – Version 2015 preferable (https://www.visualstudio.com/en-us/products/visual-studio-community-vs.aspx), The Azure SDK and Command-line Tools installed (https://azure.microsoft.com/en-us/downloads/ ), The Azure Storage Explorer (http://go.microsoft.com/fwlink/?linkid=698844&amp;clcid=0x409), Power BI Desktop Installed (https://powerbi.microsoft.com/en-us/desktop/), and Install the Microsoft R Client: http://aka.ms/rclient/download with the R tools for Visual Studio.</a:t>
            </a:r>
          </a:p>
          <a:p>
            <a:endParaRPr lang="en-US" dirty="0"/>
          </a:p>
        </p:txBody>
      </p:sp>
      <p:sp>
        <p:nvSpPr>
          <p:cNvPr id="4" name="Slide Number Placeholder 3"/>
          <p:cNvSpPr>
            <a:spLocks noGrp="1"/>
          </p:cNvSpPr>
          <p:nvPr>
            <p:ph type="sldNum" sz="quarter" idx="10"/>
          </p:nvPr>
        </p:nvSpPr>
        <p:spPr/>
        <p:txBody>
          <a:bodyPr/>
          <a:lstStyle/>
          <a:p>
            <a:fld id="{1BD414F0-F277-4E0B-80A8-3A8C68434D42}" type="slidenum">
              <a:rPr lang="en-US" smtClean="0"/>
              <a:t>2</a:t>
            </a:fld>
            <a:endParaRPr lang="en-US"/>
          </a:p>
        </p:txBody>
      </p:sp>
    </p:spTree>
    <p:extLst>
      <p:ext uri="{BB962C8B-B14F-4D97-AF65-F5344CB8AC3E}">
        <p14:creationId xmlns:p14="http://schemas.microsoft.com/office/powerpoint/2010/main" val="134282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line</a:t>
            </a:r>
          </a:p>
          <a:p>
            <a:r>
              <a:rPr lang="en-US" dirty="0"/>
              <a:t>Steak Knife</a:t>
            </a:r>
          </a:p>
          <a:p>
            <a:r>
              <a:rPr lang="en-US" dirty="0"/>
              <a:t>Nail File</a:t>
            </a:r>
          </a:p>
          <a:p>
            <a:r>
              <a:rPr lang="en-US" dirty="0"/>
              <a:t>Snake Bite</a:t>
            </a:r>
          </a:p>
          <a:p>
            <a:r>
              <a:rPr lang="en-US" dirty="0"/>
              <a:t>Grape Vine</a:t>
            </a:r>
          </a:p>
          <a:p>
            <a:r>
              <a:rPr lang="en-US" dirty="0"/>
              <a:t>Stage Fright</a:t>
            </a:r>
          </a:p>
          <a:p>
            <a:r>
              <a:rPr lang="en-US" dirty="0"/>
              <a:t>Tail Light</a:t>
            </a:r>
          </a:p>
          <a:p>
            <a:r>
              <a:rPr lang="en-US" dirty="0"/>
              <a:t>Trail Bike</a:t>
            </a:r>
          </a:p>
          <a:p>
            <a:r>
              <a:rPr lang="en-US" dirty="0"/>
              <a:t>Game time</a:t>
            </a:r>
          </a:p>
          <a:p>
            <a:r>
              <a:rPr lang="en-US" dirty="0"/>
              <a:t>Great Minds</a:t>
            </a:r>
          </a:p>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82853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414F0-F277-4E0B-80A8-3A8C68434D42}" type="slidenum">
              <a:rPr lang="en-US" smtClean="0"/>
              <a:t>4</a:t>
            </a:fld>
            <a:endParaRPr lang="en-US"/>
          </a:p>
        </p:txBody>
      </p:sp>
    </p:spTree>
    <p:extLst>
      <p:ext uri="{BB962C8B-B14F-4D97-AF65-F5344CB8AC3E}">
        <p14:creationId xmlns:p14="http://schemas.microsoft.com/office/powerpoint/2010/main" val="2811663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a:t>
            </a:r>
            <a:r>
              <a:rPr lang="en-US" sz="1800" baseline="0" dirty="0" err="1"/>
              <a:t>tio</a:t>
            </a:r>
            <a:r>
              <a:rPr lang="en-US" sz="1800" baseline="0" dirty="0"/>
              <a:t> management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416833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6177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Figuring out the problem</a:t>
            </a:r>
            <a:r>
              <a:rPr lang="en-US" baseline="0" dirty="0"/>
              <a:t> to solve: https://buckwoody.wordpress.com/2015/12/30/the-hardest-thing-in-data-science/ </a:t>
            </a:r>
            <a:endParaRPr lang="en-US" dirty="0"/>
          </a:p>
          <a:p>
            <a:pPr marL="228600" indent="-228600">
              <a:buFont typeface="+mj-lt"/>
              <a:buAutoNum type="arabicPeriod"/>
            </a:pPr>
            <a:r>
              <a:rPr lang="en-US" dirty="0"/>
              <a:t>Choosing the solution elements: https://buckwoody.wordpress.com/2016/05/16/the-cortana-intelligence-suite-what-to-use-when/ </a:t>
            </a:r>
          </a:p>
          <a:p>
            <a:pPr marL="228600" indent="-228600">
              <a:buFont typeface="+mj-lt"/>
              <a:buAutoNum type="arabicPeriod"/>
            </a:pPr>
            <a:r>
              <a:rPr lang="en-US" dirty="0"/>
              <a:t>Selecting</a:t>
            </a:r>
            <a:r>
              <a:rPr lang="en-US" baseline="0" dirty="0"/>
              <a:t> </a:t>
            </a:r>
            <a:r>
              <a:rPr lang="en-US" baseline="0" dirty="0" err="1"/>
              <a:t>Kmeans</a:t>
            </a:r>
            <a:r>
              <a:rPr lang="en-US" baseline="0" dirty="0"/>
              <a:t> – another example, this one using images: https://www.ics.uci.edu/~dramanan/teaching/ics273a_winter08/projects/avim_report.pdf </a:t>
            </a:r>
          </a:p>
          <a:p>
            <a:pPr marL="228600" indent="-228600">
              <a:buFont typeface="+mj-lt"/>
              <a:buAutoNum type="arabicPeriod"/>
            </a:pPr>
            <a:r>
              <a:rPr lang="en-US" baseline="0" dirty="0"/>
              <a:t>Top algorithms as reported by </a:t>
            </a:r>
            <a:r>
              <a:rPr lang="en-US" baseline="0" dirty="0" err="1"/>
              <a:t>KDNuggets</a:t>
            </a:r>
            <a:r>
              <a:rPr lang="en-US" baseline="0" dirty="0"/>
              <a:t>: http://www.kdnuggets.com/2017/01/great-collection-clean-machine-learning-algorithms.html </a:t>
            </a:r>
          </a:p>
          <a:p>
            <a:pPr marL="228600" indent="-228600">
              <a:buFont typeface="+mj-lt"/>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fld id="{1BD414F0-F277-4E0B-80A8-3A8C68434D42}" type="slidenum">
              <a:rPr lang="en-US" smtClean="0"/>
              <a:t>8</a:t>
            </a:fld>
            <a:endParaRPr lang="en-US"/>
          </a:p>
        </p:txBody>
      </p:sp>
    </p:spTree>
    <p:extLst>
      <p:ext uri="{BB962C8B-B14F-4D97-AF65-F5344CB8AC3E}">
        <p14:creationId xmlns:p14="http://schemas.microsoft.com/office/powerpoint/2010/main" val="1349069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Exploring Data - http://www.cedar.buffalo.edu/~srihari/CSE626/Lecture-Slides/Ch3-part1.pdf </a:t>
            </a:r>
          </a:p>
          <a:p>
            <a:pPr marL="228600" indent="-228600">
              <a:buFont typeface="+mj-lt"/>
              <a:buAutoNum type="arabicPeriod"/>
            </a:pPr>
            <a:r>
              <a:rPr lang="en-US" sz="1200" kern="1200" dirty="0">
                <a:solidFill>
                  <a:schemeClr val="tx1"/>
                </a:solidFill>
                <a:effectLst/>
                <a:latin typeface="+mn-lt"/>
                <a:ea typeface="+mn-ea"/>
                <a:cs typeface="+mn-cs"/>
              </a:rPr>
              <a:t>General Data Location: </a:t>
            </a:r>
            <a:r>
              <a:rPr lang="en-US" sz="1200" kern="1200" dirty="0">
                <a:solidFill>
                  <a:schemeClr val="tx1"/>
                </a:solidFill>
                <a:effectLst/>
                <a:latin typeface="+mn-lt"/>
                <a:ea typeface="+mn-ea"/>
                <a:cs typeface="+mn-cs"/>
                <a:hlinkClick r:id="rId3"/>
              </a:rPr>
              <a:t>https://www.quandl.com/</a:t>
            </a:r>
            <a:endParaRPr lang="en-US" sz="1200" kern="1200" dirty="0">
              <a:solidFill>
                <a:schemeClr val="tx1"/>
              </a:solidFill>
              <a:effectLst/>
              <a:latin typeface="+mn-lt"/>
              <a:ea typeface="+mn-ea"/>
              <a:cs typeface="+mn-cs"/>
            </a:endParaRPr>
          </a:p>
          <a:p>
            <a:pPr marL="228600" indent="-228600">
              <a:buFont typeface="+mj-lt"/>
              <a:buAutoNum type="arabicPeriod"/>
            </a:pPr>
            <a:r>
              <a:rPr lang="en-US" sz="1200" kern="1200" dirty="0">
                <a:solidFill>
                  <a:schemeClr val="tx1"/>
                </a:solidFill>
                <a:effectLst/>
                <a:latin typeface="+mn-lt"/>
                <a:ea typeface="+mn-ea"/>
                <a:cs typeface="+mn-cs"/>
              </a:rPr>
              <a:t>Our World in Data: </a:t>
            </a:r>
            <a:r>
              <a:rPr lang="en-US" sz="1200" kern="1200" dirty="0">
                <a:solidFill>
                  <a:schemeClr val="tx1"/>
                </a:solidFill>
                <a:effectLst/>
                <a:latin typeface="+mn-lt"/>
                <a:ea typeface="+mn-ea"/>
                <a:cs typeface="+mn-cs"/>
                <a:hlinkClick r:id="rId4"/>
              </a:rPr>
              <a:t>https://ourworldindata.org/</a:t>
            </a:r>
            <a:r>
              <a:rPr lang="en-US" sz="1200" kern="1200" dirty="0">
                <a:solidFill>
                  <a:schemeClr val="tx1"/>
                </a:solidFill>
                <a:effectLst/>
                <a:latin typeface="+mn-lt"/>
                <a:ea typeface="+mn-ea"/>
                <a:cs typeface="+mn-cs"/>
              </a:rPr>
              <a:t> </a:t>
            </a:r>
          </a:p>
          <a:p>
            <a:pPr marL="228600" indent="-228600">
              <a:buFont typeface="+mj-lt"/>
              <a:buAutoNum type="arabicPeriod"/>
            </a:pPr>
            <a:r>
              <a:rPr lang="en-US" sz="1200" kern="1200" dirty="0">
                <a:solidFill>
                  <a:schemeClr val="tx1"/>
                </a:solidFill>
                <a:effectLst/>
                <a:latin typeface="+mn-lt"/>
                <a:ea typeface="+mn-ea"/>
                <a:cs typeface="+mn-cs"/>
              </a:rPr>
              <a:t>Open Data Sources: </a:t>
            </a:r>
            <a:r>
              <a:rPr lang="en-US" sz="1200" kern="1200" dirty="0">
                <a:solidFill>
                  <a:schemeClr val="tx1"/>
                </a:solidFill>
                <a:effectLst/>
                <a:latin typeface="+mn-lt"/>
                <a:ea typeface="+mn-ea"/>
                <a:cs typeface="+mn-cs"/>
                <a:hlinkClick r:id="rId5"/>
              </a:rPr>
              <a:t>http://www.opendata500.com/us/list/ </a:t>
            </a:r>
            <a:endParaRPr lang="en-US" sz="1200" kern="1200" dirty="0">
              <a:solidFill>
                <a:schemeClr val="tx1"/>
              </a:solidFill>
              <a:effectLst/>
              <a:latin typeface="+mn-lt"/>
              <a:ea typeface="+mn-ea"/>
              <a:cs typeface="+mn-cs"/>
            </a:endParaRPr>
          </a:p>
          <a:p>
            <a:pPr marL="228600" indent="-228600">
              <a:buFont typeface="+mj-lt"/>
              <a:buAutoNum type="arabicPeriod"/>
            </a:pPr>
            <a:r>
              <a:rPr lang="en-US" sz="1200" kern="1200" dirty="0">
                <a:solidFill>
                  <a:schemeClr val="tx1"/>
                </a:solidFill>
                <a:effectLst/>
                <a:latin typeface="+mn-lt"/>
                <a:ea typeface="+mn-ea"/>
                <a:cs typeface="+mn-cs"/>
              </a:rPr>
              <a:t>Curated Data Sources: </a:t>
            </a:r>
            <a:r>
              <a:rPr lang="en-US" sz="1200" kern="1200" dirty="0">
                <a:solidFill>
                  <a:schemeClr val="tx1"/>
                </a:solidFill>
                <a:effectLst/>
                <a:latin typeface="+mn-lt"/>
                <a:ea typeface="+mn-ea"/>
                <a:cs typeface="+mn-cs"/>
                <a:hlinkClick r:id="rId6"/>
              </a:rPr>
              <a:t>http://www.mosaicdatascience.com/data-sources/ </a:t>
            </a:r>
            <a:endParaRPr lang="en-US" sz="1200" kern="1200" dirty="0">
              <a:solidFill>
                <a:schemeClr val="tx1"/>
              </a:solidFill>
              <a:effectLst/>
              <a:latin typeface="+mn-lt"/>
              <a:ea typeface="+mn-ea"/>
              <a:cs typeface="+mn-cs"/>
            </a:endParaRPr>
          </a:p>
          <a:p>
            <a:pPr marL="228600" indent="-228600">
              <a:buFont typeface="+mj-lt"/>
              <a:buAutoNum type="arabicPeriod"/>
            </a:pPr>
            <a:r>
              <a:rPr lang="en-US" sz="1200" kern="1200" dirty="0">
                <a:solidFill>
                  <a:schemeClr val="tx1"/>
                </a:solidFill>
                <a:effectLst/>
                <a:latin typeface="+mn-lt"/>
                <a:ea typeface="+mn-ea"/>
                <a:cs typeface="+mn-cs"/>
              </a:rPr>
              <a:t>NASDAQ Data: </a:t>
            </a:r>
            <a:r>
              <a:rPr lang="en-US" sz="1200" kern="1200" dirty="0">
                <a:solidFill>
                  <a:schemeClr val="tx1"/>
                </a:solidFill>
                <a:effectLst/>
                <a:latin typeface="+mn-lt"/>
                <a:ea typeface="+mn-ea"/>
                <a:cs typeface="+mn-cs"/>
                <a:hlinkClick r:id="rId7"/>
              </a:rPr>
              <a:t>http://www.nasdaqtrader.com/trader.aspx?id=symboldirdefs </a:t>
            </a:r>
            <a:endParaRPr lang="en-US" sz="1200" kern="1200" dirty="0">
              <a:solidFill>
                <a:schemeClr val="tx1"/>
              </a:solidFill>
              <a:effectLst/>
              <a:latin typeface="+mn-lt"/>
              <a:ea typeface="+mn-ea"/>
              <a:cs typeface="+mn-cs"/>
            </a:endParaRPr>
          </a:p>
          <a:p>
            <a:pPr marL="228600" indent="-228600">
              <a:buFont typeface="+mj-lt"/>
              <a:buAutoNum type="arabicPeriod"/>
            </a:pPr>
            <a:r>
              <a:rPr lang="en-US" sz="1200" kern="1200" dirty="0">
                <a:solidFill>
                  <a:schemeClr val="tx1"/>
                </a:solidFill>
                <a:effectLst/>
                <a:latin typeface="+mn-lt"/>
                <a:ea typeface="+mn-ea"/>
                <a:cs typeface="+mn-cs"/>
              </a:rPr>
              <a:t>Data.gov </a:t>
            </a:r>
            <a:r>
              <a:rPr lang="en-US" sz="1200" kern="1200" dirty="0">
                <a:solidFill>
                  <a:schemeClr val="tx1"/>
                </a:solidFill>
                <a:effectLst/>
                <a:latin typeface="+mn-lt"/>
                <a:ea typeface="+mn-ea"/>
                <a:cs typeface="+mn-cs"/>
                <a:hlinkClick r:id="rId8"/>
              </a:rPr>
              <a:t>http://data.gov </a:t>
            </a:r>
            <a:endParaRPr lang="en-US" sz="1200" kern="1200" dirty="0">
              <a:solidFill>
                <a:schemeClr val="tx1"/>
              </a:solidFill>
              <a:effectLst/>
              <a:latin typeface="+mn-lt"/>
              <a:ea typeface="+mn-ea"/>
              <a:cs typeface="+mn-cs"/>
            </a:endParaRPr>
          </a:p>
          <a:p>
            <a:pPr marL="228600" indent="-228600">
              <a:buFont typeface="+mj-lt"/>
              <a:buAutoNum type="arabicPeriod"/>
            </a:pPr>
            <a:r>
              <a:rPr lang="en-US" sz="1200" kern="1200" dirty="0">
                <a:solidFill>
                  <a:schemeClr val="tx1"/>
                </a:solidFill>
                <a:effectLst/>
                <a:latin typeface="+mn-lt"/>
                <a:ea typeface="+mn-ea"/>
                <a:cs typeface="+mn-cs"/>
              </a:rPr>
              <a:t>Open Data Network: </a:t>
            </a:r>
            <a:r>
              <a:rPr lang="en-US" sz="1200" kern="1200" dirty="0">
                <a:solidFill>
                  <a:schemeClr val="tx1"/>
                </a:solidFill>
                <a:effectLst/>
                <a:latin typeface="+mn-lt"/>
                <a:ea typeface="+mn-ea"/>
                <a:cs typeface="+mn-cs"/>
                <a:hlinkClick r:id="rId9"/>
              </a:rPr>
              <a:t>https://www.opendatanetwork.com/ </a:t>
            </a:r>
            <a:endParaRPr lang="en-US" sz="1200" kern="1200" dirty="0">
              <a:solidFill>
                <a:schemeClr val="tx1"/>
              </a:solidFill>
              <a:effectLst/>
              <a:latin typeface="+mn-lt"/>
              <a:ea typeface="+mn-ea"/>
              <a:cs typeface="+mn-cs"/>
            </a:endParaRPr>
          </a:p>
          <a:p>
            <a:pPr marL="228600" indent="-228600">
              <a:buFont typeface="+mj-lt"/>
              <a:buAutoNum type="arabicPeriod"/>
            </a:pPr>
            <a:r>
              <a:rPr lang="en-US" sz="1200" kern="1200" dirty="0">
                <a:solidFill>
                  <a:schemeClr val="tx1"/>
                </a:solidFill>
                <a:effectLst/>
                <a:latin typeface="+mn-lt"/>
                <a:ea typeface="+mn-ea"/>
                <a:cs typeface="+mn-cs"/>
              </a:rPr>
              <a:t>European Union European Union Open Data Portal: </a:t>
            </a:r>
            <a:r>
              <a:rPr lang="en-US" sz="1200" kern="1200" dirty="0">
                <a:solidFill>
                  <a:schemeClr val="tx1"/>
                </a:solidFill>
                <a:effectLst/>
                <a:latin typeface="+mn-lt"/>
                <a:ea typeface="+mn-ea"/>
                <a:cs typeface="+mn-cs"/>
                <a:hlinkClick r:id="rId10"/>
              </a:rPr>
              <a:t>https://data.europa.eu/euodp/en/data/ </a:t>
            </a:r>
            <a:endParaRPr lang="en-US" sz="1200" kern="1200" dirty="0">
              <a:solidFill>
                <a:schemeClr val="tx1"/>
              </a:solidFill>
              <a:effectLst/>
              <a:latin typeface="+mn-lt"/>
              <a:ea typeface="+mn-ea"/>
              <a:cs typeface="+mn-cs"/>
            </a:endParaRPr>
          </a:p>
          <a:p>
            <a:pPr marL="228600" indent="-228600">
              <a:buFont typeface="+mj-lt"/>
              <a:buAutoNum type="arabicPeriod"/>
            </a:pPr>
            <a:r>
              <a:rPr lang="en-US" sz="1200" kern="1200" dirty="0">
                <a:solidFill>
                  <a:schemeClr val="tx1"/>
                </a:solidFill>
                <a:effectLst/>
                <a:latin typeface="+mn-lt"/>
                <a:ea typeface="+mn-ea"/>
                <a:cs typeface="+mn-cs"/>
              </a:rPr>
              <a:t>A list of data sources: </a:t>
            </a:r>
            <a:r>
              <a:rPr lang="en-US" sz="1200" kern="1200" dirty="0">
                <a:solidFill>
                  <a:schemeClr val="tx1"/>
                </a:solidFill>
                <a:effectLst/>
                <a:latin typeface="+mn-lt"/>
                <a:ea typeface="+mn-ea"/>
                <a:cs typeface="+mn-cs"/>
                <a:hlinkClick r:id="rId11"/>
              </a:rPr>
              <a:t>http://www.forbes.com/sites/bernardmarr/2016/02/12/big-data-35-brilliant-and-free-data-sources-for-2016/#5fd6b9d16796  </a:t>
            </a:r>
            <a:endParaRPr lang="en-US" sz="1200" kern="1200" dirty="0">
              <a:solidFill>
                <a:schemeClr val="tx1"/>
              </a:solidFill>
              <a:effectLst/>
              <a:latin typeface="+mn-lt"/>
              <a:ea typeface="+mn-ea"/>
              <a:cs typeface="+mn-cs"/>
            </a:endParaRPr>
          </a:p>
          <a:p>
            <a:pPr marL="228600" indent="-228600">
              <a:buFont typeface="+mj-lt"/>
              <a:buAutoNum type="arabicPeriod"/>
            </a:pPr>
            <a:r>
              <a:rPr lang="en-US" sz="1200" kern="1200" dirty="0">
                <a:solidFill>
                  <a:schemeClr val="tx1"/>
                </a:solidFill>
                <a:effectLst/>
                <a:latin typeface="+mn-lt"/>
                <a:ea typeface="+mn-ea"/>
                <a:cs typeface="+mn-cs"/>
              </a:rPr>
              <a:t>Facebook API: </a:t>
            </a:r>
            <a:r>
              <a:rPr lang="en-US" sz="1200" kern="1200" dirty="0">
                <a:solidFill>
                  <a:schemeClr val="tx1"/>
                </a:solidFill>
                <a:effectLst/>
                <a:latin typeface="+mn-lt"/>
                <a:ea typeface="+mn-ea"/>
                <a:cs typeface="+mn-cs"/>
                <a:hlinkClick r:id="rId12"/>
              </a:rPr>
              <a:t>https://developers.facebook.com/docs/graph-api/overview/ </a:t>
            </a:r>
            <a:endParaRPr lang="en-US" sz="1200" kern="1200" dirty="0">
              <a:solidFill>
                <a:schemeClr val="tx1"/>
              </a:solidFill>
              <a:effectLst/>
              <a:latin typeface="+mn-lt"/>
              <a:ea typeface="+mn-ea"/>
              <a:cs typeface="+mn-cs"/>
            </a:endParaRP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1BD414F0-F277-4E0B-80A8-3A8C68434D42}" type="slidenum">
              <a:rPr lang="en-US" smtClean="0"/>
              <a:t>9</a:t>
            </a:fld>
            <a:endParaRPr lang="en-US"/>
          </a:p>
        </p:txBody>
      </p:sp>
    </p:spTree>
    <p:extLst>
      <p:ext uri="{BB962C8B-B14F-4D97-AF65-F5344CB8AC3E}">
        <p14:creationId xmlns:p14="http://schemas.microsoft.com/office/powerpoint/2010/main" val="433074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Chapter on using secondary sources of data: </a:t>
            </a:r>
            <a:r>
              <a:rPr lang="en-US" sz="1200" kern="1200" dirty="0">
                <a:solidFill>
                  <a:schemeClr val="tx1"/>
                </a:solidFill>
                <a:effectLst/>
                <a:latin typeface="+mn-lt"/>
                <a:ea typeface="+mn-ea"/>
                <a:cs typeface="+mn-cs"/>
                <a:hlinkClick r:id="rId3"/>
              </a:rPr>
              <a:t>http://www.fao.org/docrep/w3241e/w3241e03.htm</a:t>
            </a: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SSIS Feature Pack: https://msdn.microsoft.com/en-us/library/mt146770.aspx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BD414F0-F277-4E0B-80A8-3A8C68434D42}" type="slidenum">
              <a:rPr lang="en-US" smtClean="0"/>
              <a:t>10</a:t>
            </a:fld>
            <a:endParaRPr lang="en-US"/>
          </a:p>
        </p:txBody>
      </p:sp>
    </p:spTree>
    <p:extLst>
      <p:ext uri="{BB962C8B-B14F-4D97-AF65-F5344CB8AC3E}">
        <p14:creationId xmlns:p14="http://schemas.microsoft.com/office/powerpoint/2010/main" val="3936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18068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19836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695684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57772455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5102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01571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383607768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6626" rtl="0" eaLnBrk="1" fontAlgn="base" hangingPunct="1">
              <a:spcBef>
                <a:spcPct val="0"/>
              </a:spcBef>
              <a:spcAft>
                <a:spcPct val="0"/>
              </a:spcAft>
              <a:defRPr lang="en-US" sz="3733" b="1" dirty="0">
                <a:solidFill>
                  <a:srgbClr val="5EA113"/>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667" b="1">
                <a:latin typeface="Calibri" pitchFamily="34" charset="0"/>
              </a:defRPr>
            </a:lvl1pPr>
            <a:lvl2pPr>
              <a:buClrTx/>
              <a:buFont typeface="Wingdings" pitchFamily="2" charset="2"/>
              <a:buChar char="o"/>
              <a:defRPr sz="2400" b="0">
                <a:latin typeface="Calibri Light" pitchFamily="34" charset="0"/>
              </a:defRPr>
            </a:lvl2pPr>
            <a:lvl3pPr>
              <a:buClrTx/>
              <a:buFont typeface="Wingdings" pitchFamily="2" charset="2"/>
              <a:buChar char="o"/>
              <a:defRPr sz="2133" b="0">
                <a:latin typeface="Calibri Light" pitchFamily="34" charset="0"/>
              </a:defRPr>
            </a:lvl3pPr>
            <a:lvl4pPr>
              <a:buClrTx/>
              <a:buFont typeface="Wingdings" pitchFamily="2" charset="2"/>
              <a:buChar char="o"/>
              <a:defRPr sz="1867" b="0">
                <a:latin typeface="Calibri Light" pitchFamily="34" charset="0"/>
              </a:defRPr>
            </a:lvl4pPr>
            <a:lvl5pPr>
              <a:buClrTx/>
              <a:buFont typeface="Wingdings" pitchFamily="2" charset="2"/>
              <a:buChar char="o"/>
              <a:defRPr sz="16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3868186"/>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14373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51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062239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218308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61121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35401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342313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85864444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67875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3502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416366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042522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2/14/2017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61979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2/14/2017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02346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2/14/2017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7597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507466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201085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3.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C52C2B-7042-40BF-8872-17B0983F4A66}" type="datetimeFigureOut">
              <a:rPr lang="en-US" smtClean="0"/>
              <a:t>2/14/2017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2155679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800600"/>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6559494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hdr="0" ftr="0" dt="0"/>
  <p:txStyles>
    <p:titleStyle>
      <a:lvl1pPr marL="0" indent="0" algn="ctr" defTabSz="-18496626" rtl="0" eaLnBrk="1" fontAlgn="base" hangingPunct="1">
        <a:spcBef>
          <a:spcPct val="0"/>
        </a:spcBef>
        <a:spcAft>
          <a:spcPct val="0"/>
        </a:spcAft>
        <a:defRPr lang="en-US" sz="3733" b="0" dirty="0" smtClean="0">
          <a:solidFill>
            <a:schemeClr val="tx1"/>
          </a:solidFill>
          <a:latin typeface="Calibri"/>
          <a:ea typeface="+mj-ea"/>
          <a:cs typeface="Segoe UI" pitchFamily="34" charset="0"/>
        </a:defRPr>
      </a:lvl1pPr>
      <a:lvl2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70" algn="l" eaLnBrk="1" fontAlgn="base" hangingPunct="1">
        <a:spcBef>
          <a:spcPct val="0"/>
        </a:spcBef>
        <a:spcAft>
          <a:spcPct val="0"/>
        </a:spcAft>
        <a:defRPr sz="3733" b="1">
          <a:solidFill>
            <a:schemeClr val="tx2">
              <a:alpha val="100000"/>
            </a:schemeClr>
          </a:solidFill>
          <a:latin typeface="Verdana"/>
        </a:defRPr>
      </a:lvl6pPr>
      <a:lvl7pPr marL="1219140" algn="l" eaLnBrk="1" fontAlgn="base" hangingPunct="1">
        <a:spcBef>
          <a:spcPct val="0"/>
        </a:spcBef>
        <a:spcAft>
          <a:spcPct val="0"/>
        </a:spcAft>
        <a:defRPr sz="3733" b="1">
          <a:solidFill>
            <a:schemeClr val="tx2">
              <a:alpha val="100000"/>
            </a:schemeClr>
          </a:solidFill>
          <a:latin typeface="Verdana"/>
        </a:defRPr>
      </a:lvl7pPr>
      <a:lvl8pPr marL="1828709" algn="l" eaLnBrk="1" fontAlgn="base" hangingPunct="1">
        <a:spcBef>
          <a:spcPct val="0"/>
        </a:spcBef>
        <a:spcAft>
          <a:spcPct val="0"/>
        </a:spcAft>
        <a:defRPr sz="3733" b="1">
          <a:solidFill>
            <a:schemeClr val="tx2">
              <a:alpha val="100000"/>
            </a:schemeClr>
          </a:solidFill>
          <a:latin typeface="Verdana"/>
        </a:defRPr>
      </a:lvl8pPr>
      <a:lvl9pPr marL="2438278" algn="l" eaLnBrk="1" fontAlgn="base" hangingPunct="1">
        <a:spcBef>
          <a:spcPct val="0"/>
        </a:spcBef>
        <a:spcAft>
          <a:spcPct val="0"/>
        </a:spcAft>
        <a:defRPr sz="3733" b="1">
          <a:solidFill>
            <a:schemeClr val="tx2">
              <a:alpha val="100000"/>
            </a:schemeClr>
          </a:solidFill>
          <a:latin typeface="Verdana"/>
        </a:defRPr>
      </a:lvl9pPr>
    </p:titleStyle>
    <p:bodyStyle>
      <a:lvl1pPr marL="457178" indent="-457178" algn="l" defTabSz="-18496626" rtl="0" eaLnBrk="1" fontAlgn="base" hangingPunct="1">
        <a:spcBef>
          <a:spcPts val="400"/>
        </a:spcBef>
        <a:spcAft>
          <a:spcPct val="0"/>
        </a:spcAft>
        <a:buFont typeface="Wingdings" pitchFamily="2" charset="2"/>
        <a:buChar char="§"/>
        <a:defRPr sz="2667" b="1">
          <a:solidFill>
            <a:schemeClr val="tx1"/>
          </a:solidFill>
          <a:latin typeface="Calibri" pitchFamily="34" charset="0"/>
          <a:ea typeface="+mn-ea"/>
          <a:cs typeface="Segoe UI" pitchFamily="34" charset="0"/>
        </a:defRPr>
      </a:lvl1pPr>
      <a:lvl2pPr marL="990550" indent="-380981" algn="l" defTabSz="-18496626" rtl="0" eaLnBrk="1" fontAlgn="base" hangingPunct="1">
        <a:spcBef>
          <a:spcPts val="400"/>
        </a:spcBef>
        <a:spcAft>
          <a:spcPct val="0"/>
        </a:spcAft>
        <a:buSzPct val="50000"/>
        <a:buFont typeface="Wingdings" pitchFamily="2" charset="2"/>
        <a:buChar char="o"/>
        <a:defRPr sz="2400">
          <a:solidFill>
            <a:schemeClr val="tx1"/>
          </a:solidFill>
          <a:latin typeface="Calibri Light" pitchFamily="34" charset="0"/>
          <a:cs typeface="Segoe UI" pitchFamily="34" charset="0"/>
        </a:defRPr>
      </a:lvl2pPr>
      <a:lvl3pPr marL="1523925" indent="-304784" algn="l" defTabSz="-18496626" rtl="0" eaLnBrk="1" fontAlgn="base" hangingPunct="1">
        <a:spcBef>
          <a:spcPts val="400"/>
        </a:spcBef>
        <a:spcAft>
          <a:spcPct val="0"/>
        </a:spcAft>
        <a:buSzPct val="50000"/>
        <a:buFont typeface="Wingdings" pitchFamily="2" charset="2"/>
        <a:buChar char="o"/>
        <a:defRPr sz="2133">
          <a:solidFill>
            <a:schemeClr val="tx1"/>
          </a:solidFill>
          <a:latin typeface="Calibri Light" pitchFamily="34" charset="0"/>
          <a:cs typeface="Segoe UI" pitchFamily="34" charset="0"/>
        </a:defRPr>
      </a:lvl3pPr>
      <a:lvl4pPr marL="2133493" indent="-304784" algn="l" defTabSz="-18496626" rtl="0" eaLnBrk="1" fontAlgn="base" hangingPunct="1">
        <a:spcBef>
          <a:spcPts val="400"/>
        </a:spcBef>
        <a:spcAft>
          <a:spcPct val="0"/>
        </a:spcAft>
        <a:buSzPct val="50000"/>
        <a:buFont typeface="Wingdings" pitchFamily="2" charset="2"/>
        <a:buChar char="o"/>
        <a:defRPr sz="1867">
          <a:solidFill>
            <a:schemeClr val="tx1"/>
          </a:solidFill>
          <a:latin typeface="Calibri Light" pitchFamily="34" charset="0"/>
          <a:cs typeface="Segoe UI" pitchFamily="34" charset="0"/>
        </a:defRPr>
      </a:lvl4pPr>
      <a:lvl5pPr marL="2743062" indent="-304784" algn="l" defTabSz="-18496626" rtl="0" eaLnBrk="1" fontAlgn="base" hangingPunct="1">
        <a:spcBef>
          <a:spcPts val="4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5pPr>
      <a:lvl6pPr marL="335263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20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77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341"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70" algn="l" eaLnBrk="1" fontAlgn="base" hangingPunct="1">
        <a:spcBef>
          <a:spcPct val="0"/>
        </a:spcBef>
        <a:spcAft>
          <a:spcPct val="0"/>
        </a:spcAft>
        <a:defRPr>
          <a:solidFill>
            <a:schemeClr val="tx1">
              <a:alpha val="100000"/>
            </a:schemeClr>
          </a:solidFill>
          <a:latin typeface="Arial"/>
        </a:defRPr>
      </a:lvl2pPr>
      <a:lvl3pPr marL="1219140" algn="l" eaLnBrk="1" fontAlgn="base" hangingPunct="1">
        <a:spcBef>
          <a:spcPct val="0"/>
        </a:spcBef>
        <a:spcAft>
          <a:spcPct val="0"/>
        </a:spcAft>
        <a:defRPr>
          <a:solidFill>
            <a:schemeClr val="tx1">
              <a:alpha val="100000"/>
            </a:schemeClr>
          </a:solidFill>
          <a:latin typeface="Arial"/>
        </a:defRPr>
      </a:lvl3pPr>
      <a:lvl4pPr marL="1828709" algn="l" eaLnBrk="1" fontAlgn="base" hangingPunct="1">
        <a:spcBef>
          <a:spcPct val="0"/>
        </a:spcBef>
        <a:spcAft>
          <a:spcPct val="0"/>
        </a:spcAft>
        <a:defRPr>
          <a:solidFill>
            <a:schemeClr val="tx1">
              <a:alpha val="100000"/>
            </a:schemeClr>
          </a:solidFill>
          <a:latin typeface="Arial"/>
        </a:defRPr>
      </a:lvl4pPr>
      <a:lvl5pPr marL="2438278" algn="l" eaLnBrk="1" fontAlgn="base" hangingPunct="1">
        <a:spcBef>
          <a:spcPct val="0"/>
        </a:spcBef>
        <a:spcAft>
          <a:spcPct val="0"/>
        </a:spcAft>
        <a:defRPr>
          <a:solidFill>
            <a:schemeClr val="tx1">
              <a:alpha val="100000"/>
            </a:schemeClr>
          </a:solidFill>
          <a:latin typeface="Arial"/>
        </a:defRPr>
      </a:lvl5pPr>
      <a:lvl6pPr marL="3047848" algn="l" eaLnBrk="1" fontAlgn="base" hangingPunct="1">
        <a:spcBef>
          <a:spcPct val="0"/>
        </a:spcBef>
        <a:spcAft>
          <a:spcPct val="0"/>
        </a:spcAft>
        <a:defRPr>
          <a:solidFill>
            <a:schemeClr val="tx1">
              <a:alpha val="100000"/>
            </a:schemeClr>
          </a:solidFill>
          <a:latin typeface="Arial"/>
        </a:defRPr>
      </a:lvl6pPr>
      <a:lvl7pPr marL="3657418" algn="l" eaLnBrk="1" fontAlgn="base" hangingPunct="1">
        <a:spcBef>
          <a:spcPct val="0"/>
        </a:spcBef>
        <a:spcAft>
          <a:spcPct val="0"/>
        </a:spcAft>
        <a:defRPr>
          <a:solidFill>
            <a:schemeClr val="tx1">
              <a:alpha val="100000"/>
            </a:schemeClr>
          </a:solidFill>
          <a:latin typeface="Arial"/>
        </a:defRPr>
      </a:lvl7pPr>
      <a:lvl8pPr marL="4266987" algn="l" eaLnBrk="1" fontAlgn="base" hangingPunct="1">
        <a:spcBef>
          <a:spcPct val="0"/>
        </a:spcBef>
        <a:spcAft>
          <a:spcPct val="0"/>
        </a:spcAft>
        <a:defRPr>
          <a:solidFill>
            <a:schemeClr val="tx1">
              <a:alpha val="100000"/>
            </a:schemeClr>
          </a:solidFill>
          <a:latin typeface="Arial"/>
        </a:defRPr>
      </a:lvl8pPr>
      <a:lvl9pPr marL="4876557"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800600"/>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32331242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ransition>
    <p:fade/>
  </p:transition>
  <p:hf hdr="0" ftr="0" dt="0"/>
  <p:txStyles>
    <p:titleStyle>
      <a:lvl1pPr marL="0" indent="0" algn="ctr" defTabSz="-18496626" rtl="0" eaLnBrk="1" fontAlgn="base" hangingPunct="1">
        <a:spcBef>
          <a:spcPct val="0"/>
        </a:spcBef>
        <a:spcAft>
          <a:spcPct val="0"/>
        </a:spcAft>
        <a:defRPr lang="en-US" sz="3733" b="1" dirty="0" smtClean="0">
          <a:solidFill>
            <a:srgbClr val="5EA113"/>
          </a:solidFill>
          <a:latin typeface="Calibri"/>
          <a:ea typeface="+mj-ea"/>
          <a:cs typeface="Segoe UI" pitchFamily="34" charset="0"/>
        </a:defRPr>
      </a:lvl1pPr>
      <a:lvl2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70" algn="l" eaLnBrk="1" fontAlgn="base" hangingPunct="1">
        <a:spcBef>
          <a:spcPct val="0"/>
        </a:spcBef>
        <a:spcAft>
          <a:spcPct val="0"/>
        </a:spcAft>
        <a:defRPr sz="3733" b="1">
          <a:solidFill>
            <a:schemeClr val="tx2">
              <a:alpha val="100000"/>
            </a:schemeClr>
          </a:solidFill>
          <a:latin typeface="Verdana"/>
        </a:defRPr>
      </a:lvl6pPr>
      <a:lvl7pPr marL="1219140" algn="l" eaLnBrk="1" fontAlgn="base" hangingPunct="1">
        <a:spcBef>
          <a:spcPct val="0"/>
        </a:spcBef>
        <a:spcAft>
          <a:spcPct val="0"/>
        </a:spcAft>
        <a:defRPr sz="3733" b="1">
          <a:solidFill>
            <a:schemeClr val="tx2">
              <a:alpha val="100000"/>
            </a:schemeClr>
          </a:solidFill>
          <a:latin typeface="Verdana"/>
        </a:defRPr>
      </a:lvl7pPr>
      <a:lvl8pPr marL="1828709" algn="l" eaLnBrk="1" fontAlgn="base" hangingPunct="1">
        <a:spcBef>
          <a:spcPct val="0"/>
        </a:spcBef>
        <a:spcAft>
          <a:spcPct val="0"/>
        </a:spcAft>
        <a:defRPr sz="3733" b="1">
          <a:solidFill>
            <a:schemeClr val="tx2">
              <a:alpha val="100000"/>
            </a:schemeClr>
          </a:solidFill>
          <a:latin typeface="Verdana"/>
        </a:defRPr>
      </a:lvl8pPr>
      <a:lvl9pPr marL="2438278" algn="l" eaLnBrk="1" fontAlgn="base" hangingPunct="1">
        <a:spcBef>
          <a:spcPct val="0"/>
        </a:spcBef>
        <a:spcAft>
          <a:spcPct val="0"/>
        </a:spcAft>
        <a:defRPr sz="3733" b="1">
          <a:solidFill>
            <a:schemeClr val="tx2">
              <a:alpha val="100000"/>
            </a:schemeClr>
          </a:solidFill>
          <a:latin typeface="Verdana"/>
        </a:defRPr>
      </a:lvl9pPr>
    </p:titleStyle>
    <p:bodyStyle>
      <a:lvl1pPr marL="457178" indent="-457178" algn="l" defTabSz="-18496626" rtl="0" eaLnBrk="1" fontAlgn="base" hangingPunct="1">
        <a:spcBef>
          <a:spcPts val="400"/>
        </a:spcBef>
        <a:spcAft>
          <a:spcPct val="0"/>
        </a:spcAft>
        <a:buFont typeface="Wingdings" pitchFamily="2" charset="2"/>
        <a:buChar char="§"/>
        <a:defRPr sz="2667" b="1">
          <a:solidFill>
            <a:schemeClr val="tx1"/>
          </a:solidFill>
          <a:latin typeface="Calibri" pitchFamily="34" charset="0"/>
          <a:ea typeface="+mn-ea"/>
          <a:cs typeface="Segoe UI" pitchFamily="34" charset="0"/>
        </a:defRPr>
      </a:lvl1pPr>
      <a:lvl2pPr marL="990550" indent="-380981" algn="l" defTabSz="-18496626" rtl="0" eaLnBrk="1" fontAlgn="base" hangingPunct="1">
        <a:spcBef>
          <a:spcPts val="400"/>
        </a:spcBef>
        <a:spcAft>
          <a:spcPct val="0"/>
        </a:spcAft>
        <a:buSzPct val="50000"/>
        <a:buFont typeface="Wingdings" pitchFamily="2" charset="2"/>
        <a:buChar char="o"/>
        <a:defRPr sz="2400">
          <a:solidFill>
            <a:schemeClr val="tx1"/>
          </a:solidFill>
          <a:latin typeface="Calibri Light" pitchFamily="34" charset="0"/>
          <a:cs typeface="Segoe UI" pitchFamily="34" charset="0"/>
        </a:defRPr>
      </a:lvl2pPr>
      <a:lvl3pPr marL="1523925" indent="-304784" algn="l" defTabSz="-18496626" rtl="0" eaLnBrk="1" fontAlgn="base" hangingPunct="1">
        <a:spcBef>
          <a:spcPts val="400"/>
        </a:spcBef>
        <a:spcAft>
          <a:spcPct val="0"/>
        </a:spcAft>
        <a:buSzPct val="50000"/>
        <a:buFont typeface="Wingdings" pitchFamily="2" charset="2"/>
        <a:buChar char="o"/>
        <a:defRPr sz="2133">
          <a:solidFill>
            <a:schemeClr val="tx1"/>
          </a:solidFill>
          <a:latin typeface="Calibri Light" pitchFamily="34" charset="0"/>
          <a:cs typeface="Segoe UI" pitchFamily="34" charset="0"/>
        </a:defRPr>
      </a:lvl3pPr>
      <a:lvl4pPr marL="2133493" indent="-304784" algn="l" defTabSz="-18496626" rtl="0" eaLnBrk="1" fontAlgn="base" hangingPunct="1">
        <a:spcBef>
          <a:spcPts val="400"/>
        </a:spcBef>
        <a:spcAft>
          <a:spcPct val="0"/>
        </a:spcAft>
        <a:buSzPct val="50000"/>
        <a:buFont typeface="Wingdings" pitchFamily="2" charset="2"/>
        <a:buChar char="o"/>
        <a:defRPr sz="1867">
          <a:solidFill>
            <a:schemeClr val="tx1"/>
          </a:solidFill>
          <a:latin typeface="Calibri Light" pitchFamily="34" charset="0"/>
          <a:cs typeface="Segoe UI" pitchFamily="34" charset="0"/>
        </a:defRPr>
      </a:lvl4pPr>
      <a:lvl5pPr marL="2743062" indent="-304784" algn="l" defTabSz="-18496626" rtl="0" eaLnBrk="1" fontAlgn="base" hangingPunct="1">
        <a:spcBef>
          <a:spcPts val="4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5pPr>
      <a:lvl6pPr marL="335263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20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77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341"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70" algn="l" eaLnBrk="1" fontAlgn="base" hangingPunct="1">
        <a:spcBef>
          <a:spcPct val="0"/>
        </a:spcBef>
        <a:spcAft>
          <a:spcPct val="0"/>
        </a:spcAft>
        <a:defRPr>
          <a:solidFill>
            <a:schemeClr val="tx1">
              <a:alpha val="100000"/>
            </a:schemeClr>
          </a:solidFill>
          <a:latin typeface="Arial"/>
        </a:defRPr>
      </a:lvl2pPr>
      <a:lvl3pPr marL="1219140" algn="l" eaLnBrk="1" fontAlgn="base" hangingPunct="1">
        <a:spcBef>
          <a:spcPct val="0"/>
        </a:spcBef>
        <a:spcAft>
          <a:spcPct val="0"/>
        </a:spcAft>
        <a:defRPr>
          <a:solidFill>
            <a:schemeClr val="tx1">
              <a:alpha val="100000"/>
            </a:schemeClr>
          </a:solidFill>
          <a:latin typeface="Arial"/>
        </a:defRPr>
      </a:lvl3pPr>
      <a:lvl4pPr marL="1828709" algn="l" eaLnBrk="1" fontAlgn="base" hangingPunct="1">
        <a:spcBef>
          <a:spcPct val="0"/>
        </a:spcBef>
        <a:spcAft>
          <a:spcPct val="0"/>
        </a:spcAft>
        <a:defRPr>
          <a:solidFill>
            <a:schemeClr val="tx1">
              <a:alpha val="100000"/>
            </a:schemeClr>
          </a:solidFill>
          <a:latin typeface="Arial"/>
        </a:defRPr>
      </a:lvl4pPr>
      <a:lvl5pPr marL="2438278" algn="l" eaLnBrk="1" fontAlgn="base" hangingPunct="1">
        <a:spcBef>
          <a:spcPct val="0"/>
        </a:spcBef>
        <a:spcAft>
          <a:spcPct val="0"/>
        </a:spcAft>
        <a:defRPr>
          <a:solidFill>
            <a:schemeClr val="tx1">
              <a:alpha val="100000"/>
            </a:schemeClr>
          </a:solidFill>
          <a:latin typeface="Arial"/>
        </a:defRPr>
      </a:lvl5pPr>
      <a:lvl6pPr marL="3047848" algn="l" eaLnBrk="1" fontAlgn="base" hangingPunct="1">
        <a:spcBef>
          <a:spcPct val="0"/>
        </a:spcBef>
        <a:spcAft>
          <a:spcPct val="0"/>
        </a:spcAft>
        <a:defRPr>
          <a:solidFill>
            <a:schemeClr val="tx1">
              <a:alpha val="100000"/>
            </a:schemeClr>
          </a:solidFill>
          <a:latin typeface="Arial"/>
        </a:defRPr>
      </a:lvl6pPr>
      <a:lvl7pPr marL="3657418" algn="l" eaLnBrk="1" fontAlgn="base" hangingPunct="1">
        <a:spcBef>
          <a:spcPct val="0"/>
        </a:spcBef>
        <a:spcAft>
          <a:spcPct val="0"/>
        </a:spcAft>
        <a:defRPr>
          <a:solidFill>
            <a:schemeClr val="tx1">
              <a:alpha val="100000"/>
            </a:schemeClr>
          </a:solidFill>
          <a:latin typeface="Arial"/>
        </a:defRPr>
      </a:lvl7pPr>
      <a:lvl8pPr marL="4266987" algn="l" eaLnBrk="1" fontAlgn="base" hangingPunct="1">
        <a:spcBef>
          <a:spcPct val="0"/>
        </a:spcBef>
        <a:spcAft>
          <a:spcPct val="0"/>
        </a:spcAft>
        <a:defRPr>
          <a:solidFill>
            <a:schemeClr val="tx1">
              <a:alpha val="100000"/>
            </a:schemeClr>
          </a:solidFill>
          <a:latin typeface="Arial"/>
        </a:defRPr>
      </a:lvl8pPr>
      <a:lvl9pPr marL="4876557"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11740455"/>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1.xml"/><Relationship Id="rId7" Type="http://schemas.openxmlformats.org/officeDocument/2006/relationships/image" Target="../media/image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042" y="2076"/>
          <a:ext cx="1587" cy="1587"/>
        </p:xfrm>
        <a:graphic>
          <a:graphicData uri="http://schemas.openxmlformats.org/presentationml/2006/ole">
            <mc:AlternateContent xmlns:mc="http://schemas.openxmlformats.org/markup-compatibility/2006">
              <mc:Choice xmlns:v="urn:schemas-microsoft-com:vml" Requires="v">
                <p:oleObj spid="_x0000_s1031"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042" y="2076"/>
                        <a:ext cx="1587" cy="1587"/>
                      </a:xfrm>
                      <a:prstGeom prst="rect">
                        <a:avLst/>
                      </a:prstGeom>
                    </p:spPr>
                  </p:pic>
                </p:oleObj>
              </mc:Fallback>
            </mc:AlternateContent>
          </a:graphicData>
        </a:graphic>
      </p:graphicFrame>
      <p:grpSp>
        <p:nvGrpSpPr>
          <p:cNvPr id="852" name="Group 851"/>
          <p:cNvGrpSpPr/>
          <p:nvPr/>
        </p:nvGrpSpPr>
        <p:grpSpPr>
          <a:xfrm>
            <a:off x="8479707" y="937513"/>
            <a:ext cx="1790942" cy="1790938"/>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8">
                <a:defRPr/>
              </a:pPr>
              <a:endParaRPr lang="en-US" sz="2200" kern="0" spc="-122" dirty="0">
                <a:solidFill>
                  <a:srgbClr val="505050">
                    <a:lumMod val="50000"/>
                  </a:srgbClr>
                </a:solidFill>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8">
                <a:defRPr/>
              </a:pPr>
              <a:endParaRPr lang="en-US" sz="2200" kern="0" spc="-122" dirty="0">
                <a:solidFill>
                  <a:srgbClr val="505050">
                    <a:lumMod val="50000"/>
                  </a:srgbClr>
                </a:solidFill>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1427" tIns="45713" rIns="91427" bIns="45713" numCol="1" anchor="t" anchorCtr="0" compatLnSpc="1">
              <a:prstTxWarp prst="textNoShape">
                <a:avLst/>
              </a:prstTxWarp>
            </a:bodyPr>
            <a:lstStyle/>
            <a:p>
              <a:pPr defTabSz="1218705">
                <a:defRPr/>
              </a:pPr>
              <a:endParaRPr lang="en-US" sz="2300" kern="0" dirty="0">
                <a:ln>
                  <a:solidFill>
                    <a:srgbClr val="505050">
                      <a:alpha val="0"/>
                    </a:srgbClr>
                  </a:solidFill>
                </a:ln>
                <a:solidFill>
                  <a:srgbClr val="000000"/>
                </a:solidFill>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1427" tIns="45713" rIns="91427" bIns="45713" numCol="1" anchor="t" anchorCtr="0" compatLnSpc="1">
              <a:prstTxWarp prst="textNoShape">
                <a:avLst/>
              </a:prstTxWarp>
            </a:bodyPr>
            <a:lstStyle/>
            <a:p>
              <a:pPr defTabSz="1218705">
                <a:defRPr/>
              </a:pPr>
              <a:endParaRPr lang="en-US" sz="2300" kern="0" dirty="0">
                <a:ln>
                  <a:solidFill>
                    <a:srgbClr val="505050">
                      <a:alpha val="0"/>
                    </a:srgbClr>
                  </a:solidFill>
                </a:ln>
                <a:solidFill>
                  <a:srgbClr val="000000"/>
                </a:solidFill>
              </a:endParaRPr>
            </a:p>
          </p:txBody>
        </p:sp>
      </p:grpSp>
      <p:sp>
        <p:nvSpPr>
          <p:cNvPr id="831" name="Freeform 830"/>
          <p:cNvSpPr/>
          <p:nvPr/>
        </p:nvSpPr>
        <p:spPr>
          <a:xfrm rot="18900000">
            <a:off x="2247908" y="2901613"/>
            <a:ext cx="196822" cy="751083"/>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32" name="Freeform 831"/>
          <p:cNvSpPr/>
          <p:nvPr/>
        </p:nvSpPr>
        <p:spPr>
          <a:xfrm rot="18900000">
            <a:off x="2366422" y="2709106"/>
            <a:ext cx="317455" cy="1089704"/>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33" name="Freeform 832"/>
          <p:cNvSpPr/>
          <p:nvPr/>
        </p:nvSpPr>
        <p:spPr>
          <a:xfrm rot="18900000">
            <a:off x="2403378" y="2672886"/>
            <a:ext cx="399993" cy="125574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34" name="Freeform 833"/>
          <p:cNvSpPr/>
          <p:nvPr/>
        </p:nvSpPr>
        <p:spPr>
          <a:xfrm rot="18900000">
            <a:off x="2460803" y="2604010"/>
            <a:ext cx="298407" cy="106556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35" name="Freeform 834"/>
          <p:cNvSpPr/>
          <p:nvPr/>
        </p:nvSpPr>
        <p:spPr>
          <a:xfrm rot="18900000">
            <a:off x="2558066" y="2536108"/>
            <a:ext cx="310691" cy="1236986"/>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36" name="Freeform 835"/>
          <p:cNvSpPr/>
          <p:nvPr/>
        </p:nvSpPr>
        <p:spPr>
          <a:xfrm rot="18900000">
            <a:off x="2526115" y="2512270"/>
            <a:ext cx="301583" cy="1019192"/>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37" name="Freeform 836"/>
          <p:cNvSpPr/>
          <p:nvPr/>
        </p:nvSpPr>
        <p:spPr>
          <a:xfrm rot="18900000">
            <a:off x="2653152" y="2405626"/>
            <a:ext cx="301736" cy="1265172"/>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42" name="Freeform 841"/>
          <p:cNvSpPr/>
          <p:nvPr/>
        </p:nvSpPr>
        <p:spPr>
          <a:xfrm rot="18900000">
            <a:off x="2652132" y="2230826"/>
            <a:ext cx="519038" cy="119836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58" name="Freeform 457"/>
          <p:cNvSpPr/>
          <p:nvPr/>
        </p:nvSpPr>
        <p:spPr>
          <a:xfrm rot="8100000" flipV="1">
            <a:off x="4189835" y="-467771"/>
            <a:ext cx="819034" cy="3028521"/>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59" name="Freeform 458"/>
          <p:cNvSpPr/>
          <p:nvPr/>
        </p:nvSpPr>
        <p:spPr>
          <a:xfrm rot="8100000" flipV="1">
            <a:off x="3463240" y="-105232"/>
            <a:ext cx="768241" cy="1104744"/>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60" name="Freeform 459"/>
          <p:cNvSpPr/>
          <p:nvPr/>
        </p:nvSpPr>
        <p:spPr>
          <a:xfrm rot="8100000" flipV="1">
            <a:off x="2855386" y="-240432"/>
            <a:ext cx="1275475" cy="1715765"/>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61" name="Freeform 460"/>
          <p:cNvSpPr/>
          <p:nvPr/>
        </p:nvSpPr>
        <p:spPr>
          <a:xfrm rot="8100000" flipV="1">
            <a:off x="3419372" y="-289969"/>
            <a:ext cx="1308817" cy="3306479"/>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62" name="Freeform 461"/>
          <p:cNvSpPr/>
          <p:nvPr/>
        </p:nvSpPr>
        <p:spPr>
          <a:xfrm rot="8100000" flipV="1">
            <a:off x="5927032" y="2154928"/>
            <a:ext cx="1153015" cy="1348250"/>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63" name="Freeform 462"/>
          <p:cNvSpPr/>
          <p:nvPr/>
        </p:nvSpPr>
        <p:spPr>
          <a:xfrm rot="8100000" flipV="1">
            <a:off x="2493208" y="869495"/>
            <a:ext cx="1559287" cy="1064309"/>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64" name="Freeform 463"/>
          <p:cNvSpPr/>
          <p:nvPr/>
        </p:nvSpPr>
        <p:spPr>
          <a:xfrm rot="8100000" flipV="1">
            <a:off x="2635635" y="927153"/>
            <a:ext cx="1487380" cy="1396960"/>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65" name="Freeform 464"/>
          <p:cNvSpPr/>
          <p:nvPr/>
        </p:nvSpPr>
        <p:spPr>
          <a:xfrm rot="8100000" flipV="1">
            <a:off x="2712232" y="1116697"/>
            <a:ext cx="1472955" cy="1405609"/>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66" name="Freeform 465"/>
          <p:cNvSpPr/>
          <p:nvPr/>
        </p:nvSpPr>
        <p:spPr>
          <a:xfrm rot="8100000" flipV="1">
            <a:off x="3015291" y="563231"/>
            <a:ext cx="2644041" cy="27478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67" name="Freeform 466"/>
          <p:cNvSpPr/>
          <p:nvPr/>
        </p:nvSpPr>
        <p:spPr>
          <a:xfrm rot="8100000" flipV="1">
            <a:off x="3056796" y="615000"/>
            <a:ext cx="2564528" cy="2826939"/>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68" name="Freeform 467"/>
          <p:cNvSpPr/>
          <p:nvPr/>
        </p:nvSpPr>
        <p:spPr>
          <a:xfrm rot="8100000" flipV="1">
            <a:off x="3085091" y="683171"/>
            <a:ext cx="2486846" cy="2893649"/>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69" name="Freeform 468"/>
          <p:cNvSpPr/>
          <p:nvPr/>
        </p:nvSpPr>
        <p:spPr>
          <a:xfrm rot="8100000" flipV="1">
            <a:off x="2973875" y="1043808"/>
            <a:ext cx="1835051" cy="2248493"/>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70" name="Freeform 469"/>
          <p:cNvSpPr/>
          <p:nvPr/>
        </p:nvSpPr>
        <p:spPr>
          <a:xfrm rot="8100000" flipV="1">
            <a:off x="2922150" y="1173618"/>
            <a:ext cx="1670698" cy="2067782"/>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472" name="Freeform 471"/>
          <p:cNvSpPr/>
          <p:nvPr/>
        </p:nvSpPr>
        <p:spPr>
          <a:xfrm>
            <a:off x="9273725" y="1422686"/>
            <a:ext cx="2918998" cy="2523767"/>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000" kern="0" dirty="0">
              <a:solidFill>
                <a:prstClr val="white"/>
              </a:solidFill>
            </a:endParaRPr>
          </a:p>
        </p:txBody>
      </p:sp>
      <p:sp>
        <p:nvSpPr>
          <p:cNvPr id="477" name="Freeform 476"/>
          <p:cNvSpPr/>
          <p:nvPr/>
        </p:nvSpPr>
        <p:spPr>
          <a:xfrm>
            <a:off x="9435629" y="2389337"/>
            <a:ext cx="2757095" cy="1595211"/>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000" kern="0" dirty="0">
              <a:solidFill>
                <a:prstClr val="white"/>
              </a:solidFill>
            </a:endParaRPr>
          </a:p>
        </p:txBody>
      </p:sp>
      <p:sp>
        <p:nvSpPr>
          <p:cNvPr id="478" name="Freeform 477"/>
          <p:cNvSpPr/>
          <p:nvPr/>
        </p:nvSpPr>
        <p:spPr>
          <a:xfrm>
            <a:off x="9659434" y="2470288"/>
            <a:ext cx="2523767" cy="1680925"/>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000" kern="0" dirty="0">
              <a:solidFill>
                <a:prstClr val="white"/>
              </a:solidFill>
            </a:endParaRPr>
          </a:p>
        </p:txBody>
      </p:sp>
      <p:sp>
        <p:nvSpPr>
          <p:cNvPr id="675" name="Freeform 674"/>
          <p:cNvSpPr/>
          <p:nvPr/>
        </p:nvSpPr>
        <p:spPr>
          <a:xfrm>
            <a:off x="9735623" y="3260749"/>
            <a:ext cx="2461864" cy="1580926"/>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676" name="Freeform 675"/>
          <p:cNvSpPr/>
          <p:nvPr/>
        </p:nvSpPr>
        <p:spPr>
          <a:xfrm>
            <a:off x="8561038" y="3841692"/>
            <a:ext cx="3644384" cy="2628528"/>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677" name="Freeform 676"/>
          <p:cNvSpPr/>
          <p:nvPr/>
        </p:nvSpPr>
        <p:spPr>
          <a:xfrm>
            <a:off x="8484850" y="3905183"/>
            <a:ext cx="3714223" cy="2780905"/>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grpSp>
        <p:nvGrpSpPr>
          <p:cNvPr id="678" name="Group 677"/>
          <p:cNvGrpSpPr/>
          <p:nvPr/>
        </p:nvGrpSpPr>
        <p:grpSpPr>
          <a:xfrm flipV="1">
            <a:off x="5143723" y="13184"/>
            <a:ext cx="2901538" cy="2215836"/>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grpSp>
      <p:sp>
        <p:nvSpPr>
          <p:cNvPr id="679" name="Freeform 678"/>
          <p:cNvSpPr/>
          <p:nvPr/>
        </p:nvSpPr>
        <p:spPr>
          <a:xfrm>
            <a:off x="10459419" y="4121052"/>
            <a:ext cx="1726955" cy="977761"/>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681" name="Freeform 680"/>
          <p:cNvSpPr/>
          <p:nvPr/>
        </p:nvSpPr>
        <p:spPr>
          <a:xfrm>
            <a:off x="7430899" y="4273430"/>
            <a:ext cx="2596782" cy="2615829"/>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682" name="Freeform 681"/>
          <p:cNvSpPr/>
          <p:nvPr/>
        </p:nvSpPr>
        <p:spPr>
          <a:xfrm>
            <a:off x="7005510" y="4394063"/>
            <a:ext cx="2545989" cy="2463451"/>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683" name="Freeform 682"/>
          <p:cNvSpPr/>
          <p:nvPr/>
        </p:nvSpPr>
        <p:spPr>
          <a:xfrm>
            <a:off x="6865829" y="4273431"/>
            <a:ext cx="2971379" cy="2596782"/>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728" name="Freeform 727"/>
          <p:cNvSpPr/>
          <p:nvPr/>
        </p:nvSpPr>
        <p:spPr>
          <a:xfrm rot="8100000" flipH="1" flipV="1">
            <a:off x="5299146" y="3340652"/>
            <a:ext cx="2383769" cy="2271939"/>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776" name="Freeform 775"/>
          <p:cNvSpPr/>
          <p:nvPr/>
        </p:nvSpPr>
        <p:spPr>
          <a:xfrm>
            <a:off x="2328854" y="2537886"/>
            <a:ext cx="2578404" cy="1294414"/>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777" name="Freeform 776"/>
          <p:cNvSpPr/>
          <p:nvPr/>
        </p:nvSpPr>
        <p:spPr>
          <a:xfrm>
            <a:off x="2409243" y="127469"/>
            <a:ext cx="3231210" cy="1386643"/>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780" name="Freeform 779"/>
          <p:cNvSpPr/>
          <p:nvPr/>
        </p:nvSpPr>
        <p:spPr>
          <a:xfrm>
            <a:off x="2425927" y="2179816"/>
            <a:ext cx="2509776" cy="342851"/>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784" name="Freeform 783"/>
          <p:cNvSpPr/>
          <p:nvPr/>
        </p:nvSpPr>
        <p:spPr>
          <a:xfrm>
            <a:off x="6421594" y="2669382"/>
            <a:ext cx="2916040" cy="4215266"/>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785" name="Freeform 784"/>
          <p:cNvSpPr/>
          <p:nvPr/>
        </p:nvSpPr>
        <p:spPr>
          <a:xfrm>
            <a:off x="8750576" y="2650134"/>
            <a:ext cx="134735" cy="2021018"/>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02" name="Freeform 801"/>
          <p:cNvSpPr/>
          <p:nvPr/>
        </p:nvSpPr>
        <p:spPr>
          <a:xfrm>
            <a:off x="2264320" y="1275069"/>
            <a:ext cx="723797" cy="176187"/>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03" name="Freeform 802"/>
          <p:cNvSpPr/>
          <p:nvPr/>
        </p:nvSpPr>
        <p:spPr>
          <a:xfrm>
            <a:off x="2296934" y="1284593"/>
            <a:ext cx="938080" cy="214281"/>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04" name="Freeform 803"/>
          <p:cNvSpPr/>
          <p:nvPr/>
        </p:nvSpPr>
        <p:spPr>
          <a:xfrm>
            <a:off x="3402397" y="1113166"/>
            <a:ext cx="671418" cy="366660"/>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05" name="Freeform 804"/>
          <p:cNvSpPr/>
          <p:nvPr/>
        </p:nvSpPr>
        <p:spPr>
          <a:xfrm>
            <a:off x="8240510" y="2226682"/>
            <a:ext cx="433076" cy="1097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06" name="Freeform 805"/>
          <p:cNvSpPr/>
          <p:nvPr/>
        </p:nvSpPr>
        <p:spPr>
          <a:xfrm>
            <a:off x="8221261" y="3651018"/>
            <a:ext cx="384956" cy="1077877"/>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07" name="Freeform 806"/>
          <p:cNvSpPr/>
          <p:nvPr/>
        </p:nvSpPr>
        <p:spPr>
          <a:xfrm>
            <a:off x="8240510" y="3958984"/>
            <a:ext cx="230974"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08" name="Freeform 807"/>
          <p:cNvSpPr/>
          <p:nvPr/>
        </p:nvSpPr>
        <p:spPr>
          <a:xfrm>
            <a:off x="611967" y="3644869"/>
            <a:ext cx="6425289" cy="3238041"/>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09" name="Freeform 808"/>
          <p:cNvSpPr/>
          <p:nvPr/>
        </p:nvSpPr>
        <p:spPr>
          <a:xfrm>
            <a:off x="764345" y="3975022"/>
            <a:ext cx="6260212" cy="2895189"/>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11" name="Freeform 810"/>
          <p:cNvSpPr/>
          <p:nvPr/>
        </p:nvSpPr>
        <p:spPr>
          <a:xfrm>
            <a:off x="1069102" y="4317875"/>
            <a:ext cx="6895121" cy="2539640"/>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12" name="Freeform 811"/>
          <p:cNvSpPr/>
          <p:nvPr/>
        </p:nvSpPr>
        <p:spPr>
          <a:xfrm>
            <a:off x="6922971" y="4241685"/>
            <a:ext cx="723797" cy="1650766"/>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13" name="Freeform 812"/>
          <p:cNvSpPr/>
          <p:nvPr/>
        </p:nvSpPr>
        <p:spPr>
          <a:xfrm>
            <a:off x="7024557" y="4241685"/>
            <a:ext cx="330153" cy="118093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14" name="Freeform 813"/>
          <p:cNvSpPr/>
          <p:nvPr/>
        </p:nvSpPr>
        <p:spPr>
          <a:xfrm>
            <a:off x="6796924" y="2274802"/>
            <a:ext cx="856527" cy="798784"/>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15" name="Freeform 814"/>
          <p:cNvSpPr/>
          <p:nvPr/>
        </p:nvSpPr>
        <p:spPr>
          <a:xfrm>
            <a:off x="6796927" y="2120819"/>
            <a:ext cx="1135619" cy="914270"/>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16" name="Freeform 815"/>
          <p:cNvSpPr/>
          <p:nvPr/>
        </p:nvSpPr>
        <p:spPr>
          <a:xfrm>
            <a:off x="6787301" y="1976460"/>
            <a:ext cx="510066"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818" name="Freeform 817"/>
          <p:cNvSpPr/>
          <p:nvPr/>
        </p:nvSpPr>
        <p:spPr>
          <a:xfrm>
            <a:off x="9335629" y="523653"/>
            <a:ext cx="1059030" cy="419040"/>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000" kern="0" dirty="0">
              <a:solidFill>
                <a:prstClr val="white"/>
              </a:solidFill>
            </a:endParaRPr>
          </a:p>
        </p:txBody>
      </p:sp>
      <p:sp>
        <p:nvSpPr>
          <p:cNvPr id="819" name="Freeform 818"/>
          <p:cNvSpPr/>
          <p:nvPr/>
        </p:nvSpPr>
        <p:spPr>
          <a:xfrm>
            <a:off x="8931826" y="340798"/>
            <a:ext cx="1455214" cy="586656"/>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grpSp>
        <p:nvGrpSpPr>
          <p:cNvPr id="1157" name="Group 1156"/>
          <p:cNvGrpSpPr/>
          <p:nvPr/>
        </p:nvGrpSpPr>
        <p:grpSpPr>
          <a:xfrm>
            <a:off x="7010992" y="3018701"/>
            <a:ext cx="1243643" cy="1243637"/>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087896">
                <a:defRPr/>
              </a:pPr>
              <a:endParaRPr lang="en-US" sz="2200" kern="0" dirty="0">
                <a:solidFill>
                  <a:prstClr val="white"/>
                </a:solidFill>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1400" kern="0" dirty="0">
                  <a:solidFill>
                    <a:prstClr val="white"/>
                  </a:solidFill>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87896">
                  <a:defRPr/>
                </a:pPr>
                <a:endParaRPr lang="en-US" sz="1400" kern="0" dirty="0">
                  <a:solidFill>
                    <a:prstClr val="white"/>
                  </a:solidFill>
                </a:endParaRPr>
              </a:p>
            </p:txBody>
          </p:sp>
        </p:grpSp>
      </p:grpSp>
      <p:sp>
        <p:nvSpPr>
          <p:cNvPr id="448" name="Freeform 447"/>
          <p:cNvSpPr/>
          <p:nvPr/>
        </p:nvSpPr>
        <p:spPr>
          <a:xfrm>
            <a:off x="754627" y="5138125"/>
            <a:ext cx="2498092" cy="164484"/>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789" name="Freeform 788"/>
          <p:cNvSpPr/>
          <p:nvPr/>
        </p:nvSpPr>
        <p:spPr>
          <a:xfrm>
            <a:off x="10183303" y="4851137"/>
            <a:ext cx="271659" cy="391507"/>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790" name="Freeform 789"/>
          <p:cNvSpPr/>
          <p:nvPr/>
        </p:nvSpPr>
        <p:spPr>
          <a:xfrm>
            <a:off x="10886417" y="5002943"/>
            <a:ext cx="159800" cy="263669"/>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sp>
        <p:nvSpPr>
          <p:cNvPr id="791" name="Freeform 790"/>
          <p:cNvSpPr/>
          <p:nvPr/>
        </p:nvSpPr>
        <p:spPr>
          <a:xfrm>
            <a:off x="9184557" y="5602192"/>
            <a:ext cx="663166" cy="806985"/>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defRPr/>
            </a:pPr>
            <a:endParaRPr lang="en-US" sz="2200" kern="0" dirty="0">
              <a:solidFill>
                <a:prstClr val="white"/>
              </a:solidFill>
            </a:endParaRPr>
          </a:p>
        </p:txBody>
      </p:sp>
      <p:pic>
        <p:nvPicPr>
          <p:cNvPr id="304" name="Picture 303"/>
          <p:cNvPicPr>
            <a:picLocks noChangeAspect="1"/>
          </p:cNvPicPr>
          <p:nvPr/>
        </p:nvPicPr>
        <p:blipFill>
          <a:blip r:embed="rId7"/>
          <a:stretch>
            <a:fillRect/>
          </a:stretch>
        </p:blipFill>
        <p:spPr>
          <a:xfrm>
            <a:off x="1686710" y="1510924"/>
            <a:ext cx="860485" cy="1555493"/>
          </a:xfrm>
          <a:prstGeom prst="rect">
            <a:avLst/>
          </a:prstGeom>
        </p:spPr>
      </p:pic>
      <p:pic>
        <p:nvPicPr>
          <p:cNvPr id="305" name="Picture 304"/>
          <p:cNvPicPr>
            <a:picLocks noChangeAspect="1"/>
          </p:cNvPicPr>
          <p:nvPr/>
        </p:nvPicPr>
        <p:blipFill>
          <a:blip r:embed="rId8"/>
          <a:stretch>
            <a:fillRect/>
          </a:stretch>
        </p:blipFill>
        <p:spPr>
          <a:xfrm>
            <a:off x="186799" y="722940"/>
            <a:ext cx="2509989" cy="2509989"/>
          </a:xfrm>
          <a:prstGeom prst="rect">
            <a:avLst/>
          </a:prstGeom>
        </p:spPr>
      </p:pic>
      <p:sp>
        <p:nvSpPr>
          <p:cNvPr id="306" name="Text Placeholder 2"/>
          <p:cNvSpPr txBox="1">
            <a:spLocks/>
          </p:cNvSpPr>
          <p:nvPr/>
        </p:nvSpPr>
        <p:spPr bwMode="auto">
          <a:xfrm>
            <a:off x="5646231" y="4670750"/>
            <a:ext cx="6276530" cy="96139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endParaRPr lang="en-US" sz="2353" dirty="0">
              <a:solidFill>
                <a:srgbClr val="00BCF2"/>
              </a:solidFill>
              <a:latin typeface="Segoe UI Light"/>
            </a:endParaRPr>
          </a:p>
        </p:txBody>
      </p:sp>
      <p:sp>
        <p:nvSpPr>
          <p:cNvPr id="5" name="Title 4"/>
          <p:cNvSpPr>
            <a:spLocks noGrp="1"/>
          </p:cNvSpPr>
          <p:nvPr>
            <p:ph type="ctrTitle"/>
          </p:nvPr>
        </p:nvSpPr>
        <p:spPr>
          <a:xfrm>
            <a:off x="223553" y="3047538"/>
            <a:ext cx="6646456" cy="2502430"/>
          </a:xfrm>
        </p:spPr>
        <p:txBody>
          <a:bodyPr>
            <a:normAutofit fontScale="90000"/>
          </a:bodyPr>
          <a:lstStyle/>
          <a:p>
            <a:r>
              <a:rPr lang="en-US" dirty="0"/>
              <a:t>K-Means Clustering And the Team Data Science Process</a:t>
            </a:r>
          </a:p>
        </p:txBody>
      </p:sp>
      <p:sp>
        <p:nvSpPr>
          <p:cNvPr id="6" name="Subtitle 5"/>
          <p:cNvSpPr>
            <a:spLocks noGrp="1"/>
          </p:cNvSpPr>
          <p:nvPr>
            <p:ph type="subTitle" idx="1"/>
          </p:nvPr>
        </p:nvSpPr>
        <p:spPr>
          <a:xfrm>
            <a:off x="1658807" y="5813927"/>
            <a:ext cx="9144000" cy="767152"/>
          </a:xfrm>
        </p:spPr>
        <p:txBody>
          <a:bodyPr/>
          <a:lstStyle/>
          <a:p>
            <a:r>
              <a:rPr lang="en-US" dirty="0"/>
              <a:t>AML001</a:t>
            </a:r>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3" y="15645"/>
            <a:ext cx="2257857" cy="1011468"/>
          </a:xfrm>
          <a:prstGeom prst="rect">
            <a:avLst/>
          </a:prstGeom>
        </p:spPr>
      </p:pic>
    </p:spTree>
    <p:extLst>
      <p:ext uri="{BB962C8B-B14F-4D97-AF65-F5344CB8AC3E}">
        <p14:creationId xmlns:p14="http://schemas.microsoft.com/office/powerpoint/2010/main" val="978273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72800" cy="762000"/>
          </a:xfrm>
        </p:spPr>
        <p:txBody>
          <a:bodyPr/>
          <a:lstStyle/>
          <a:p>
            <a:pPr algn="l"/>
            <a:r>
              <a:rPr lang="en-US" dirty="0"/>
              <a:t>Data Wrangling</a:t>
            </a:r>
          </a:p>
        </p:txBody>
      </p:sp>
      <p:pic>
        <p:nvPicPr>
          <p:cNvPr id="5" name="Picture 4"/>
          <p:cNvPicPr>
            <a:picLocks noChangeAspect="1"/>
          </p:cNvPicPr>
          <p:nvPr/>
        </p:nvPicPr>
        <p:blipFill>
          <a:blip r:embed="rId3"/>
          <a:stretch>
            <a:fillRect/>
          </a:stretch>
        </p:blipFill>
        <p:spPr>
          <a:xfrm>
            <a:off x="1406064" y="666998"/>
            <a:ext cx="10528637" cy="6049181"/>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duotone>
              <a:schemeClr val="accent2">
                <a:shade val="45000"/>
                <a:satMod val="135000"/>
              </a:schemeClr>
              <a:prstClr val="white"/>
            </a:duotone>
          </a:blip>
          <a:stretch>
            <a:fillRect/>
          </a:stretch>
        </p:blipFill>
        <p:spPr>
          <a:xfrm>
            <a:off x="3330939" y="190716"/>
            <a:ext cx="8603762" cy="61518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06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2"/>
            <a:ext cx="10972800" cy="762000"/>
          </a:xfrm>
        </p:spPr>
        <p:txBody>
          <a:bodyPr/>
          <a:lstStyle/>
          <a:p>
            <a:pPr algn="l"/>
            <a:r>
              <a:rPr lang="en-US" dirty="0"/>
              <a:t>Creating the Model</a:t>
            </a:r>
          </a:p>
        </p:txBody>
      </p:sp>
      <p:pic>
        <p:nvPicPr>
          <p:cNvPr id="4" name="Picture 3"/>
          <p:cNvPicPr>
            <a:picLocks noChangeAspect="1"/>
          </p:cNvPicPr>
          <p:nvPr/>
        </p:nvPicPr>
        <p:blipFill>
          <a:blip r:embed="rId3">
            <a:duotone>
              <a:prstClr val="black"/>
              <a:srgbClr val="D9C3A5">
                <a:tint val="50000"/>
                <a:satMod val="180000"/>
              </a:srgbClr>
            </a:duotone>
          </a:blip>
          <a:stretch>
            <a:fillRect/>
          </a:stretch>
        </p:blipFill>
        <p:spPr>
          <a:xfrm>
            <a:off x="105175" y="1330035"/>
            <a:ext cx="11957900" cy="500022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105174" y="1158224"/>
            <a:ext cx="11906843" cy="5172035"/>
          </a:xfrm>
          <a:prstGeom prst="rect">
            <a:avLst/>
          </a:prstGeom>
        </p:spPr>
      </p:pic>
    </p:spTree>
    <p:extLst>
      <p:ext uri="{BB962C8B-B14F-4D97-AF65-F5344CB8AC3E}">
        <p14:creationId xmlns:p14="http://schemas.microsoft.com/office/powerpoint/2010/main" val="150103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72800" cy="762000"/>
          </a:xfrm>
        </p:spPr>
        <p:txBody>
          <a:bodyPr/>
          <a:lstStyle/>
          <a:p>
            <a:pPr algn="l"/>
            <a:r>
              <a:rPr lang="en-US" dirty="0"/>
              <a:t>Validating the results</a:t>
            </a:r>
          </a:p>
        </p:txBody>
      </p:sp>
      <p:pic>
        <p:nvPicPr>
          <p:cNvPr id="4" name="Picture 3"/>
          <p:cNvPicPr>
            <a:picLocks noChangeAspect="1"/>
          </p:cNvPicPr>
          <p:nvPr/>
        </p:nvPicPr>
        <p:blipFill>
          <a:blip r:embed="rId3"/>
          <a:stretch>
            <a:fillRect/>
          </a:stretch>
        </p:blipFill>
        <p:spPr>
          <a:xfrm>
            <a:off x="6166737" y="2132626"/>
            <a:ext cx="5802640" cy="442062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121523" y="2132626"/>
            <a:ext cx="5888013" cy="4420623"/>
          </a:xfrm>
          <a:prstGeom prst="rect">
            <a:avLst/>
          </a:prstGeom>
          <a:ln>
            <a:noFill/>
          </a:ln>
          <a:effectLst>
            <a:outerShdw blurRad="292100" dist="139700" dir="2700000" algn="tl" rotWithShape="0">
              <a:srgbClr val="333333">
                <a:alpha val="65000"/>
              </a:srgbClr>
            </a:outerShdw>
          </a:effectLst>
        </p:spPr>
      </p:pic>
      <p:sp>
        <p:nvSpPr>
          <p:cNvPr id="6" name="Title 1"/>
          <p:cNvSpPr txBox="1">
            <a:spLocks/>
          </p:cNvSpPr>
          <p:nvPr/>
        </p:nvSpPr>
        <p:spPr bwMode="auto">
          <a:xfrm>
            <a:off x="1999488" y="1298447"/>
            <a:ext cx="2023872" cy="537305"/>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lvl1pPr marL="0" indent="0" algn="ctr" defTabSz="-18496626" rtl="0" eaLnBrk="1" fontAlgn="base" hangingPunct="1">
              <a:spcBef>
                <a:spcPct val="0"/>
              </a:spcBef>
              <a:spcAft>
                <a:spcPct val="0"/>
              </a:spcAft>
              <a:defRPr lang="en-US" sz="3733" b="0" dirty="0" smtClean="0">
                <a:solidFill>
                  <a:schemeClr val="tx1"/>
                </a:solidFill>
                <a:latin typeface="Calibri"/>
                <a:ea typeface="+mj-ea"/>
                <a:cs typeface="Segoe UI" pitchFamily="34" charset="0"/>
              </a:defRPr>
            </a:lvl1pPr>
            <a:lvl2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70" algn="l" eaLnBrk="1" fontAlgn="base" hangingPunct="1">
              <a:spcBef>
                <a:spcPct val="0"/>
              </a:spcBef>
              <a:spcAft>
                <a:spcPct val="0"/>
              </a:spcAft>
              <a:defRPr sz="3733" b="1">
                <a:solidFill>
                  <a:schemeClr val="tx2">
                    <a:alpha val="100000"/>
                  </a:schemeClr>
                </a:solidFill>
                <a:latin typeface="Verdana"/>
              </a:defRPr>
            </a:lvl6pPr>
            <a:lvl7pPr marL="1219140" algn="l" eaLnBrk="1" fontAlgn="base" hangingPunct="1">
              <a:spcBef>
                <a:spcPct val="0"/>
              </a:spcBef>
              <a:spcAft>
                <a:spcPct val="0"/>
              </a:spcAft>
              <a:defRPr sz="3733" b="1">
                <a:solidFill>
                  <a:schemeClr val="tx2">
                    <a:alpha val="100000"/>
                  </a:schemeClr>
                </a:solidFill>
                <a:latin typeface="Verdana"/>
              </a:defRPr>
            </a:lvl7pPr>
            <a:lvl8pPr marL="1828709" algn="l" eaLnBrk="1" fontAlgn="base" hangingPunct="1">
              <a:spcBef>
                <a:spcPct val="0"/>
              </a:spcBef>
              <a:spcAft>
                <a:spcPct val="0"/>
              </a:spcAft>
              <a:defRPr sz="3733" b="1">
                <a:solidFill>
                  <a:schemeClr val="tx2">
                    <a:alpha val="100000"/>
                  </a:schemeClr>
                </a:solidFill>
                <a:latin typeface="Verdana"/>
              </a:defRPr>
            </a:lvl8pPr>
            <a:lvl9pPr marL="2438278" algn="l" eaLnBrk="1" fontAlgn="base" hangingPunct="1">
              <a:spcBef>
                <a:spcPct val="0"/>
              </a:spcBef>
              <a:spcAft>
                <a:spcPct val="0"/>
              </a:spcAft>
              <a:defRPr sz="3733" b="1">
                <a:solidFill>
                  <a:schemeClr val="tx2">
                    <a:alpha val="100000"/>
                  </a:schemeClr>
                </a:solidFill>
                <a:latin typeface="Verdana"/>
              </a:defRPr>
            </a:lvl9pPr>
          </a:lstStyle>
          <a:p>
            <a:r>
              <a:rPr lang="en-US" sz="2800" kern="0" dirty="0">
                <a:solidFill>
                  <a:srgbClr val="FF0000"/>
                </a:solidFill>
              </a:rPr>
              <a:t>2 Centroids</a:t>
            </a:r>
          </a:p>
        </p:txBody>
      </p:sp>
      <p:sp>
        <p:nvSpPr>
          <p:cNvPr id="7" name="Title 1"/>
          <p:cNvSpPr txBox="1">
            <a:spLocks/>
          </p:cNvSpPr>
          <p:nvPr/>
        </p:nvSpPr>
        <p:spPr bwMode="auto">
          <a:xfrm>
            <a:off x="8061960" y="1298447"/>
            <a:ext cx="2023872" cy="537305"/>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lvl1pPr marL="0" indent="0" algn="ctr" defTabSz="-18496626" rtl="0" eaLnBrk="1" fontAlgn="base" hangingPunct="1">
              <a:spcBef>
                <a:spcPct val="0"/>
              </a:spcBef>
              <a:spcAft>
                <a:spcPct val="0"/>
              </a:spcAft>
              <a:defRPr lang="en-US" sz="3733" b="0" dirty="0" smtClean="0">
                <a:solidFill>
                  <a:schemeClr val="tx1"/>
                </a:solidFill>
                <a:latin typeface="Calibri"/>
                <a:ea typeface="+mj-ea"/>
                <a:cs typeface="Segoe UI" pitchFamily="34" charset="0"/>
              </a:defRPr>
            </a:lvl1pPr>
            <a:lvl2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70" algn="l" eaLnBrk="1" fontAlgn="base" hangingPunct="1">
              <a:spcBef>
                <a:spcPct val="0"/>
              </a:spcBef>
              <a:spcAft>
                <a:spcPct val="0"/>
              </a:spcAft>
              <a:defRPr sz="3733" b="1">
                <a:solidFill>
                  <a:schemeClr val="tx2">
                    <a:alpha val="100000"/>
                  </a:schemeClr>
                </a:solidFill>
                <a:latin typeface="Verdana"/>
              </a:defRPr>
            </a:lvl6pPr>
            <a:lvl7pPr marL="1219140" algn="l" eaLnBrk="1" fontAlgn="base" hangingPunct="1">
              <a:spcBef>
                <a:spcPct val="0"/>
              </a:spcBef>
              <a:spcAft>
                <a:spcPct val="0"/>
              </a:spcAft>
              <a:defRPr sz="3733" b="1">
                <a:solidFill>
                  <a:schemeClr val="tx2">
                    <a:alpha val="100000"/>
                  </a:schemeClr>
                </a:solidFill>
                <a:latin typeface="Verdana"/>
              </a:defRPr>
            </a:lvl7pPr>
            <a:lvl8pPr marL="1828709" algn="l" eaLnBrk="1" fontAlgn="base" hangingPunct="1">
              <a:spcBef>
                <a:spcPct val="0"/>
              </a:spcBef>
              <a:spcAft>
                <a:spcPct val="0"/>
              </a:spcAft>
              <a:defRPr sz="3733" b="1">
                <a:solidFill>
                  <a:schemeClr val="tx2">
                    <a:alpha val="100000"/>
                  </a:schemeClr>
                </a:solidFill>
                <a:latin typeface="Verdana"/>
              </a:defRPr>
            </a:lvl8pPr>
            <a:lvl9pPr marL="2438278" algn="l" eaLnBrk="1" fontAlgn="base" hangingPunct="1">
              <a:spcBef>
                <a:spcPct val="0"/>
              </a:spcBef>
              <a:spcAft>
                <a:spcPct val="0"/>
              </a:spcAft>
              <a:defRPr sz="3733" b="1">
                <a:solidFill>
                  <a:schemeClr val="tx2">
                    <a:alpha val="100000"/>
                  </a:schemeClr>
                </a:solidFill>
                <a:latin typeface="Verdana"/>
              </a:defRPr>
            </a:lvl9pPr>
          </a:lstStyle>
          <a:p>
            <a:r>
              <a:rPr lang="en-US" sz="2800" kern="0" dirty="0">
                <a:solidFill>
                  <a:srgbClr val="FF0000"/>
                </a:solidFill>
              </a:rPr>
              <a:t>3 Centroids</a:t>
            </a:r>
          </a:p>
        </p:txBody>
      </p:sp>
    </p:spTree>
    <p:extLst>
      <p:ext uri="{BB962C8B-B14F-4D97-AF65-F5344CB8AC3E}">
        <p14:creationId xmlns:p14="http://schemas.microsoft.com/office/powerpoint/2010/main" val="148052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57091" y="762000"/>
            <a:ext cx="9935434" cy="5820165"/>
          </a:xfrm>
          <a:prstGeom prst="rect">
            <a:avLst/>
          </a:prstGeom>
        </p:spPr>
      </p:pic>
      <p:sp>
        <p:nvSpPr>
          <p:cNvPr id="2" name="Title 1"/>
          <p:cNvSpPr>
            <a:spLocks noGrp="1"/>
          </p:cNvSpPr>
          <p:nvPr>
            <p:ph type="title"/>
          </p:nvPr>
        </p:nvSpPr>
        <p:spPr>
          <a:xfrm>
            <a:off x="0" y="0"/>
            <a:ext cx="10972800" cy="762000"/>
          </a:xfrm>
        </p:spPr>
        <p:txBody>
          <a:bodyPr/>
          <a:lstStyle/>
          <a:p>
            <a:pPr algn="l"/>
            <a:r>
              <a:rPr lang="en-US" dirty="0"/>
              <a:t>Operationalizing the Model</a:t>
            </a:r>
          </a:p>
        </p:txBody>
      </p:sp>
      <p:pic>
        <p:nvPicPr>
          <p:cNvPr id="5" name="Picture 4"/>
          <p:cNvPicPr>
            <a:picLocks noChangeAspect="1"/>
          </p:cNvPicPr>
          <p:nvPr/>
        </p:nvPicPr>
        <p:blipFill>
          <a:blip r:embed="rId4">
            <a:duotone>
              <a:schemeClr val="accent6">
                <a:shade val="45000"/>
                <a:satMod val="135000"/>
              </a:schemeClr>
              <a:prstClr val="white"/>
            </a:duotone>
          </a:blip>
          <a:stretch>
            <a:fillRect/>
          </a:stretch>
        </p:blipFill>
        <p:spPr>
          <a:xfrm>
            <a:off x="3118980" y="1284917"/>
            <a:ext cx="8629422" cy="4774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5">
            <a:duotone>
              <a:schemeClr val="accent5">
                <a:shade val="45000"/>
                <a:satMod val="135000"/>
              </a:schemeClr>
              <a:prstClr val="white"/>
            </a:duotone>
          </a:blip>
          <a:stretch>
            <a:fillRect/>
          </a:stretch>
        </p:blipFill>
        <p:spPr>
          <a:xfrm>
            <a:off x="1101214" y="761999"/>
            <a:ext cx="8495070" cy="59679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47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9485"/>
            <a:ext cx="3464984" cy="2027767"/>
          </a:xfrm>
        </p:spPr>
        <p:txBody>
          <a:bodyPr vert="horz" wrap="square" lIns="143428" tIns="89643" rIns="143428" bIns="89643" numCol="1" rtlCol="0" anchor="t" anchorCtr="0" compatLnSpc="1">
            <a:prstTxWarp prst="textNoShape">
              <a:avLst/>
            </a:prstTxWarp>
            <a:noAutofit/>
          </a:bodyPr>
          <a:lstStyle/>
          <a:p>
            <a:pPr algn="l"/>
            <a:r>
              <a:rPr lang="en-US" sz="4313" dirty="0">
                <a:solidFill>
                  <a:schemeClr val="tx1">
                    <a:lumMod val="75000"/>
                  </a:schemeClr>
                </a:solidFill>
                <a:latin typeface="+mj-lt"/>
              </a:rPr>
              <a:t>The Team Data Science </a:t>
            </a:r>
            <a:r>
              <a:rPr lang="en-US" sz="4313" dirty="0">
                <a:solidFill>
                  <a:srgbClr val="00B050"/>
                </a:solidFill>
                <a:latin typeface="+mj-lt"/>
              </a:rPr>
              <a:t>Process</a:t>
            </a:r>
            <a:r>
              <a:rPr lang="en-US" sz="4313" dirty="0">
                <a:solidFill>
                  <a:schemeClr val="tx1">
                    <a:lumMod val="75000"/>
                  </a:schemeClr>
                </a:solidFill>
                <a:latin typeface="+mj-lt"/>
              </a:rPr>
              <a:t> </a:t>
            </a:r>
          </a:p>
        </p:txBody>
      </p:sp>
      <p:graphicFrame>
        <p:nvGraphicFramePr>
          <p:cNvPr id="3" name="Diagram 2"/>
          <p:cNvGraphicFramePr/>
          <p:nvPr>
            <p:extLst/>
          </p:nvPr>
        </p:nvGraphicFramePr>
        <p:xfrm>
          <a:off x="3823855" y="213756"/>
          <a:ext cx="7872845" cy="6412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57929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9634"/>
            <a:ext cx="4205817" cy="2461684"/>
          </a:xfrm>
        </p:spPr>
        <p:txBody>
          <a:bodyPr vert="horz" wrap="square" lIns="143428" tIns="89643" rIns="143428" bIns="89643" numCol="1" rtlCol="0" anchor="t" anchorCtr="0" compatLnSpc="1">
            <a:prstTxWarp prst="textNoShape">
              <a:avLst/>
            </a:prstTxWarp>
            <a:noAutofit/>
          </a:bodyPr>
          <a:lstStyle/>
          <a:p>
            <a:pPr algn="l"/>
            <a:r>
              <a:rPr lang="en-US" sz="4313" dirty="0">
                <a:solidFill>
                  <a:schemeClr val="tx1">
                    <a:lumMod val="75000"/>
                  </a:schemeClr>
                </a:solidFill>
              </a:rPr>
              <a:t>The Cortana Intelligence </a:t>
            </a:r>
            <a:r>
              <a:rPr lang="en-US" sz="4313" dirty="0">
                <a:solidFill>
                  <a:srgbClr val="00B050"/>
                </a:solidFill>
              </a:rPr>
              <a:t>Platform</a:t>
            </a:r>
          </a:p>
        </p:txBody>
      </p:sp>
      <p:graphicFrame>
        <p:nvGraphicFramePr>
          <p:cNvPr id="36" name="Diagram 35"/>
          <p:cNvGraphicFramePr/>
          <p:nvPr>
            <p:extLst/>
          </p:nvPr>
        </p:nvGraphicFramePr>
        <p:xfrm>
          <a:off x="3789981" y="118754"/>
          <a:ext cx="7942840" cy="6567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71896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73" y="2140884"/>
            <a:ext cx="5681451" cy="2545159"/>
          </a:xfrm>
          <a:prstGeom prst="rect">
            <a:avLst/>
          </a:prstGeom>
        </p:spPr>
      </p:pic>
      <p:sp>
        <p:nvSpPr>
          <p:cNvPr id="5" name="Text Box 3"/>
          <p:cNvSpPr txBox="1">
            <a:spLocks noChangeArrowheads="1"/>
          </p:cNvSpPr>
          <p:nvPr/>
        </p:nvSpPr>
        <p:spPr bwMode="blackWhite">
          <a:xfrm>
            <a:off x="274638" y="6292888"/>
            <a:ext cx="11856403" cy="449354"/>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000" dirty="0">
                <a:gradFill>
                  <a:gsLst>
                    <a:gs pos="0">
                      <a:schemeClr val="tx1"/>
                    </a:gs>
                    <a:gs pos="100000">
                      <a:schemeClr val="tx1"/>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47621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41721966"/>
              </p:ext>
            </p:extLst>
          </p:nvPr>
        </p:nvGraphicFramePr>
        <p:xfrm>
          <a:off x="175364" y="162837"/>
          <a:ext cx="11647443" cy="6649912"/>
        </p:xfrm>
        <a:graphic>
          <a:graphicData uri="http://schemas.openxmlformats.org/drawingml/2006/table">
            <a:tbl>
              <a:tblPr firstRow="1" bandRow="1">
                <a:tableStyleId>{5C22544A-7EE6-4342-B048-85BDC9FD1C3A}</a:tableStyleId>
              </a:tblPr>
              <a:tblGrid>
                <a:gridCol w="11647443">
                  <a:extLst>
                    <a:ext uri="{9D8B030D-6E8A-4147-A177-3AD203B41FA5}">
                      <a16:colId xmlns:a16="http://schemas.microsoft.com/office/drawing/2014/main" val="1562850497"/>
                    </a:ext>
                  </a:extLst>
                </a:gridCol>
              </a:tblGrid>
              <a:tr h="1181564">
                <a:tc>
                  <a:txBody>
                    <a:bodyPr/>
                    <a:lstStyle/>
                    <a:p>
                      <a:r>
                        <a:rPr lang="en-US" sz="4800" dirty="0"/>
                        <a:t>Course Goals</a:t>
                      </a:r>
                    </a:p>
                  </a:txBody>
                  <a:tcPr/>
                </a:tc>
                <a:extLst>
                  <a:ext uri="{0D108BD9-81ED-4DB2-BD59-A6C34878D82A}">
                    <a16:rowId xmlns:a16="http://schemas.microsoft.com/office/drawing/2014/main" val="1550321869"/>
                  </a:ext>
                </a:extLst>
              </a:tr>
              <a:tr h="862490">
                <a:tc>
                  <a:txBody>
                    <a:bodyPr/>
                    <a:lstStyle/>
                    <a:p>
                      <a:r>
                        <a:rPr lang="en-US" sz="2800" dirty="0"/>
                        <a:t>Understand the Team Data Science  Process, CIS Platform components, Tools installation and overview</a:t>
                      </a:r>
                    </a:p>
                  </a:txBody>
                  <a:tcPr/>
                </a:tc>
                <a:extLst>
                  <a:ext uri="{0D108BD9-81ED-4DB2-BD59-A6C34878D82A}">
                    <a16:rowId xmlns:a16="http://schemas.microsoft.com/office/drawing/2014/main" val="2020206196"/>
                  </a:ext>
                </a:extLst>
              </a:tr>
              <a:tr h="862490">
                <a:tc>
                  <a:txBody>
                    <a:bodyPr/>
                    <a:lstStyle/>
                    <a:p>
                      <a:r>
                        <a:rPr lang="en-US" sz="2800" dirty="0"/>
                        <a:t>Understand Data sourcing, Feature selection techniques, Data cataloging, Data Ingestion, Data Exploration</a:t>
                      </a:r>
                    </a:p>
                  </a:txBody>
                  <a:tcPr/>
                </a:tc>
                <a:extLst>
                  <a:ext uri="{0D108BD9-81ED-4DB2-BD59-A6C34878D82A}">
                    <a16:rowId xmlns:a16="http://schemas.microsoft.com/office/drawing/2014/main" val="1608877065"/>
                  </a:ext>
                </a:extLst>
              </a:tr>
              <a:tr h="862490">
                <a:tc>
                  <a:txBody>
                    <a:bodyPr/>
                    <a:lstStyle/>
                    <a:p>
                      <a:r>
                        <a:rPr lang="en-US" sz="2800" dirty="0"/>
                        <a:t>Understand</a:t>
                      </a:r>
                      <a:r>
                        <a:rPr lang="en-US" sz="2800" baseline="0" dirty="0"/>
                        <a:t> </a:t>
                      </a:r>
                      <a:r>
                        <a:rPr lang="en-US" sz="2800" dirty="0"/>
                        <a:t>Data selection, including Features, Dimension reduction, Data processing, Data transformation and augmentation</a:t>
                      </a:r>
                    </a:p>
                  </a:txBody>
                  <a:tcPr/>
                </a:tc>
                <a:extLst>
                  <a:ext uri="{0D108BD9-81ED-4DB2-BD59-A6C34878D82A}">
                    <a16:rowId xmlns:a16="http://schemas.microsoft.com/office/drawing/2014/main" val="3049215356"/>
                  </a:ext>
                </a:extLst>
              </a:tr>
              <a:tr h="862490">
                <a:tc>
                  <a:txBody>
                    <a:bodyPr/>
                    <a:lstStyle/>
                    <a:p>
                      <a:r>
                        <a:rPr lang="en-US" sz="2800" dirty="0"/>
                        <a:t>Determine Algorithm selection and application, Parameter selection and adjustment</a:t>
                      </a:r>
                    </a:p>
                  </a:txBody>
                  <a:tcPr/>
                </a:tc>
                <a:extLst>
                  <a:ext uri="{0D108BD9-81ED-4DB2-BD59-A6C34878D82A}">
                    <a16:rowId xmlns:a16="http://schemas.microsoft.com/office/drawing/2014/main" val="3286849534"/>
                  </a:ext>
                </a:extLst>
              </a:tr>
              <a:tr h="862490">
                <a:tc>
                  <a:txBody>
                    <a:bodyPr/>
                    <a:lstStyle/>
                    <a:p>
                      <a:r>
                        <a:rPr lang="en-US" sz="2800" dirty="0"/>
                        <a:t>Show Business validation of report and results, Model testing and cross-validation</a:t>
                      </a:r>
                    </a:p>
                  </a:txBody>
                  <a:tcPr/>
                </a:tc>
                <a:extLst>
                  <a:ext uri="{0D108BD9-81ED-4DB2-BD59-A6C34878D82A}">
                    <a16:rowId xmlns:a16="http://schemas.microsoft.com/office/drawing/2014/main" val="2761820470"/>
                  </a:ext>
                </a:extLst>
              </a:tr>
              <a:tr h="743948">
                <a:tc>
                  <a:txBody>
                    <a:bodyPr/>
                    <a:lstStyle/>
                    <a:p>
                      <a:r>
                        <a:rPr lang="en-US" sz="2800" dirty="0"/>
                        <a:t>Deploy the solution using Data Destinations, API's, or Queries and Reports</a:t>
                      </a:r>
                    </a:p>
                  </a:txBody>
                  <a:tcPr/>
                </a:tc>
                <a:extLst>
                  <a:ext uri="{0D108BD9-81ED-4DB2-BD59-A6C34878D82A}">
                    <a16:rowId xmlns:a16="http://schemas.microsoft.com/office/drawing/2014/main" val="1910154375"/>
                  </a:ext>
                </a:extLst>
              </a:tr>
            </a:tbl>
          </a:graphicData>
        </a:graphic>
      </p:graphicFrame>
    </p:spTree>
    <p:extLst>
      <p:ext uri="{BB962C8B-B14F-4D97-AF65-F5344CB8AC3E}">
        <p14:creationId xmlns:p14="http://schemas.microsoft.com/office/powerpoint/2010/main" val="186389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00"/>
            <a:ext cx="12192000" cy="609600"/>
          </a:xfrm>
        </p:spPr>
        <p:txBody>
          <a:bodyPr/>
          <a:lstStyle/>
          <a:p>
            <a:r>
              <a:rPr lang="en-US" dirty="0"/>
              <a:t>Artificial Intelligence (</a:t>
            </a:r>
            <a:r>
              <a:rPr lang="en-US" dirty="0">
                <a:latin typeface="Baskerville Old Face" panose="02020602080505020303" pitchFamily="18" charset="0"/>
              </a:rPr>
              <a:t>A-I</a:t>
            </a:r>
            <a:r>
              <a:rPr lang="en-US" dirty="0"/>
              <a:t>)</a:t>
            </a:r>
          </a:p>
        </p:txBody>
      </p:sp>
      <p:sp>
        <p:nvSpPr>
          <p:cNvPr id="3" name="Text Placeholder 2"/>
          <p:cNvSpPr>
            <a:spLocks noGrp="1"/>
          </p:cNvSpPr>
          <p:nvPr>
            <p:ph type="body" idx="1"/>
          </p:nvPr>
        </p:nvSpPr>
        <p:spPr>
          <a:xfrm>
            <a:off x="3962399" y="695325"/>
            <a:ext cx="8048625" cy="6010275"/>
          </a:xfrm>
        </p:spPr>
        <p:txBody>
          <a:bodyPr/>
          <a:lstStyle/>
          <a:p>
            <a:r>
              <a:rPr lang="en-US" sz="3200" dirty="0">
                <a:solidFill>
                  <a:schemeClr val="accent2">
                    <a:lumMod val="75000"/>
                  </a:schemeClr>
                </a:solidFill>
              </a:rPr>
              <a:t>The shortest distance between two points</a:t>
            </a:r>
          </a:p>
          <a:p>
            <a:r>
              <a:rPr lang="en-US" sz="3200" dirty="0">
                <a:solidFill>
                  <a:schemeClr val="accent2">
                    <a:lumMod val="75000"/>
                  </a:schemeClr>
                </a:solidFill>
              </a:rPr>
              <a:t>What you use to cut a T-Bone</a:t>
            </a:r>
          </a:p>
          <a:p>
            <a:r>
              <a:rPr lang="en-US" sz="3200" dirty="0">
                <a:solidFill>
                  <a:schemeClr val="accent2">
                    <a:lumMod val="75000"/>
                  </a:schemeClr>
                </a:solidFill>
              </a:rPr>
              <a:t>Manicurist’s implement</a:t>
            </a:r>
          </a:p>
          <a:p>
            <a:r>
              <a:rPr lang="en-US" sz="3200" dirty="0">
                <a:solidFill>
                  <a:schemeClr val="accent2">
                    <a:lumMod val="75000"/>
                  </a:schemeClr>
                </a:solidFill>
              </a:rPr>
              <a:t>Result of </a:t>
            </a:r>
            <a:r>
              <a:rPr lang="en-US" sz="3200">
                <a:solidFill>
                  <a:schemeClr val="accent2">
                    <a:lumMod val="75000"/>
                  </a:schemeClr>
                </a:solidFill>
              </a:rPr>
              <a:t>an adder’s </a:t>
            </a:r>
            <a:r>
              <a:rPr lang="en-US" sz="3200" dirty="0">
                <a:solidFill>
                  <a:schemeClr val="accent2">
                    <a:lumMod val="75000"/>
                  </a:schemeClr>
                </a:solidFill>
              </a:rPr>
              <a:t>attack</a:t>
            </a:r>
          </a:p>
          <a:p>
            <a:r>
              <a:rPr lang="en-US" sz="3200" dirty="0">
                <a:solidFill>
                  <a:schemeClr val="accent2">
                    <a:lumMod val="75000"/>
                  </a:schemeClr>
                </a:solidFill>
              </a:rPr>
              <a:t>Informal source of information</a:t>
            </a:r>
          </a:p>
          <a:p>
            <a:r>
              <a:rPr lang="en-US" sz="3200" dirty="0">
                <a:solidFill>
                  <a:schemeClr val="accent2">
                    <a:lumMod val="75000"/>
                  </a:schemeClr>
                </a:solidFill>
              </a:rPr>
              <a:t>When an presenter freezes</a:t>
            </a:r>
          </a:p>
          <a:p>
            <a:r>
              <a:rPr lang="en-US" sz="3200" dirty="0">
                <a:solidFill>
                  <a:schemeClr val="accent2">
                    <a:lumMod val="75000"/>
                  </a:schemeClr>
                </a:solidFill>
              </a:rPr>
              <a:t>Something on the back of a car</a:t>
            </a:r>
          </a:p>
          <a:p>
            <a:r>
              <a:rPr lang="en-US" sz="3200" dirty="0">
                <a:solidFill>
                  <a:schemeClr val="accent2">
                    <a:lumMod val="75000"/>
                  </a:schemeClr>
                </a:solidFill>
              </a:rPr>
              <a:t>Two-wheeler you take off-road</a:t>
            </a:r>
          </a:p>
          <a:p>
            <a:r>
              <a:rPr lang="en-US" sz="3200" dirty="0">
                <a:solidFill>
                  <a:schemeClr val="accent2">
                    <a:lumMod val="75000"/>
                  </a:schemeClr>
                </a:solidFill>
              </a:rPr>
              <a:t>When kickoff is scheduled at a football stadium</a:t>
            </a:r>
          </a:p>
          <a:p>
            <a:r>
              <a:rPr lang="en-US" sz="3200" dirty="0">
                <a:solidFill>
                  <a:schemeClr val="accent2">
                    <a:lumMod val="75000"/>
                  </a:schemeClr>
                </a:solidFill>
              </a:rPr>
              <a:t>We think alike</a:t>
            </a:r>
          </a:p>
        </p:txBody>
      </p:sp>
      <p:sp>
        <p:nvSpPr>
          <p:cNvPr id="4" name="Rectangle 3"/>
          <p:cNvSpPr/>
          <p:nvPr/>
        </p:nvSpPr>
        <p:spPr>
          <a:xfrm>
            <a:off x="304800" y="1757382"/>
            <a:ext cx="3657600" cy="3786229"/>
          </a:xfrm>
          <a:prstGeom prst="rect">
            <a:avLst/>
          </a:prstGeom>
        </p:spPr>
        <p:txBody>
          <a:bodyPr wrap="square">
            <a:spAutoFit/>
          </a:bodyPr>
          <a:lstStyle/>
          <a:p>
            <a:pPr defTabSz="-18496626" fontAlgn="base">
              <a:spcBef>
                <a:spcPts val="400"/>
              </a:spcBef>
              <a:spcAft>
                <a:spcPct val="0"/>
              </a:spcAft>
            </a:pPr>
            <a:r>
              <a:rPr lang="en-US" sz="2667" i="1" kern="0" dirty="0">
                <a:solidFill>
                  <a:prstClr val="black"/>
                </a:solidFill>
                <a:latin typeface="Calibri" pitchFamily="34" charset="0"/>
                <a:cs typeface="Segoe UI" pitchFamily="34" charset="0"/>
              </a:rPr>
              <a:t>Each answer is a compound word or familiar two-word phrase or name in which the first word has a long </a:t>
            </a:r>
            <a:r>
              <a:rPr lang="en-US" sz="2667" i="1" kern="0" dirty="0">
                <a:solidFill>
                  <a:srgbClr val="FF0000"/>
                </a:solidFill>
                <a:latin typeface="Calibri" pitchFamily="34" charset="0"/>
                <a:cs typeface="Segoe UI" pitchFamily="34" charset="0"/>
              </a:rPr>
              <a:t>A</a:t>
            </a:r>
            <a:r>
              <a:rPr lang="en-US" sz="2667" i="1" kern="0" dirty="0">
                <a:solidFill>
                  <a:prstClr val="black"/>
                </a:solidFill>
                <a:latin typeface="Calibri" pitchFamily="34" charset="0"/>
                <a:cs typeface="Segoe UI" pitchFamily="34" charset="0"/>
              </a:rPr>
              <a:t> sound and the second word has a long </a:t>
            </a:r>
            <a:r>
              <a:rPr lang="en-US" sz="2667" i="1" kern="0" dirty="0">
                <a:solidFill>
                  <a:srgbClr val="FF0000"/>
                </a:solidFill>
                <a:latin typeface="Calibri" pitchFamily="34" charset="0"/>
                <a:cs typeface="Segoe UI" pitchFamily="34" charset="0"/>
              </a:rPr>
              <a:t>I </a:t>
            </a:r>
            <a:r>
              <a:rPr lang="en-US" sz="2667" i="1" kern="0" dirty="0">
                <a:solidFill>
                  <a:prstClr val="black"/>
                </a:solidFill>
                <a:latin typeface="Calibri" pitchFamily="34" charset="0"/>
                <a:cs typeface="Segoe UI" pitchFamily="34" charset="0"/>
              </a:rPr>
              <a:t>sound: Transportation by track: Tr</a:t>
            </a:r>
            <a:r>
              <a:rPr lang="en-US" sz="2667" i="1" kern="0" dirty="0">
                <a:solidFill>
                  <a:srgbClr val="FF0000"/>
                </a:solidFill>
                <a:latin typeface="Calibri" pitchFamily="34" charset="0"/>
                <a:cs typeface="Segoe UI" pitchFamily="34" charset="0"/>
              </a:rPr>
              <a:t>ai</a:t>
            </a:r>
            <a:r>
              <a:rPr lang="en-US" sz="2667" i="1" kern="0" dirty="0">
                <a:solidFill>
                  <a:prstClr val="black"/>
                </a:solidFill>
                <a:latin typeface="Calibri" pitchFamily="34" charset="0"/>
                <a:cs typeface="Segoe UI" pitchFamily="34" charset="0"/>
              </a:rPr>
              <a:t>n R</a:t>
            </a:r>
            <a:r>
              <a:rPr lang="en-US" sz="2667" i="1" kern="0" dirty="0">
                <a:solidFill>
                  <a:srgbClr val="FF0000"/>
                </a:solidFill>
                <a:latin typeface="Calibri" pitchFamily="34" charset="0"/>
                <a:cs typeface="Segoe UI" pitchFamily="34" charset="0"/>
              </a:rPr>
              <a:t>i</a:t>
            </a:r>
            <a:r>
              <a:rPr lang="en-US" sz="2667" i="1" kern="0" dirty="0">
                <a:solidFill>
                  <a:prstClr val="black"/>
                </a:solidFill>
                <a:latin typeface="Calibri" pitchFamily="34" charset="0"/>
                <a:cs typeface="Segoe UI" pitchFamily="34" charset="0"/>
              </a:rPr>
              <a:t>de</a:t>
            </a:r>
          </a:p>
        </p:txBody>
      </p:sp>
    </p:spTree>
    <p:extLst>
      <p:ext uri="{BB962C8B-B14F-4D97-AF65-F5344CB8AC3E}">
        <p14:creationId xmlns:p14="http://schemas.microsoft.com/office/powerpoint/2010/main" val="87822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12611" y="2074137"/>
            <a:ext cx="7211251" cy="2846250"/>
          </a:xfrm>
          <a:prstGeom prst="rect">
            <a:avLst/>
          </a:prstGeom>
        </p:spPr>
      </p:pic>
    </p:spTree>
    <p:extLst>
      <p:ext uri="{BB962C8B-B14F-4D97-AF65-F5344CB8AC3E}">
        <p14:creationId xmlns:p14="http://schemas.microsoft.com/office/powerpoint/2010/main" val="2414907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9485"/>
            <a:ext cx="3464984" cy="2027767"/>
          </a:xfrm>
        </p:spPr>
        <p:txBody>
          <a:bodyPr vert="horz" wrap="square" lIns="143428" tIns="89643" rIns="143428" bIns="89643" numCol="1" rtlCol="0" anchor="t" anchorCtr="0" compatLnSpc="1">
            <a:prstTxWarp prst="textNoShape">
              <a:avLst/>
            </a:prstTxWarp>
            <a:noAutofit/>
          </a:bodyPr>
          <a:lstStyle/>
          <a:p>
            <a:pPr algn="l"/>
            <a:r>
              <a:rPr lang="en-US" sz="4313" dirty="0">
                <a:solidFill>
                  <a:schemeClr val="tx1">
                    <a:lumMod val="75000"/>
                  </a:schemeClr>
                </a:solidFill>
                <a:latin typeface="+mj-lt"/>
              </a:rPr>
              <a:t>The Team Data Science </a:t>
            </a:r>
            <a:r>
              <a:rPr lang="en-US" sz="4313" dirty="0">
                <a:solidFill>
                  <a:srgbClr val="00B050"/>
                </a:solidFill>
                <a:latin typeface="+mj-lt"/>
              </a:rPr>
              <a:t>Process</a:t>
            </a:r>
            <a:r>
              <a:rPr lang="en-US" sz="4313"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383380371"/>
              </p:ext>
            </p:extLst>
          </p:nvPr>
        </p:nvGraphicFramePr>
        <p:xfrm>
          <a:off x="3823855" y="213756"/>
          <a:ext cx="7872845" cy="6412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4406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9634"/>
            <a:ext cx="4205817" cy="2461684"/>
          </a:xfrm>
        </p:spPr>
        <p:txBody>
          <a:bodyPr vert="horz" wrap="square" lIns="143428" tIns="89643" rIns="143428" bIns="89643" numCol="1" rtlCol="0" anchor="t" anchorCtr="0" compatLnSpc="1">
            <a:prstTxWarp prst="textNoShape">
              <a:avLst/>
            </a:prstTxWarp>
            <a:noAutofit/>
          </a:bodyPr>
          <a:lstStyle/>
          <a:p>
            <a:pPr algn="l"/>
            <a:r>
              <a:rPr lang="en-US" sz="4313" dirty="0">
                <a:solidFill>
                  <a:schemeClr val="tx1">
                    <a:lumMod val="75000"/>
                  </a:schemeClr>
                </a:solidFill>
              </a:rPr>
              <a:t>The Cortana Intelligence </a:t>
            </a:r>
            <a:r>
              <a:rPr lang="en-US" sz="4313" dirty="0">
                <a:solidFill>
                  <a:srgbClr val="00B050"/>
                </a:solidFill>
              </a:rPr>
              <a:t>Platform</a:t>
            </a:r>
          </a:p>
        </p:txBody>
      </p:sp>
      <p:graphicFrame>
        <p:nvGraphicFramePr>
          <p:cNvPr id="36" name="Diagram 35"/>
          <p:cNvGraphicFramePr/>
          <p:nvPr>
            <p:extLst>
              <p:ext uri="{D42A27DB-BD31-4B8C-83A1-F6EECF244321}">
                <p14:modId xmlns:p14="http://schemas.microsoft.com/office/powerpoint/2010/main" val="983866732"/>
              </p:ext>
            </p:extLst>
          </p:nvPr>
        </p:nvGraphicFramePr>
        <p:xfrm>
          <a:off x="3789981" y="118754"/>
          <a:ext cx="7942840" cy="6567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19423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162839" y="1528172"/>
            <a:ext cx="2277649" cy="5047989"/>
          </a:xfrm>
          <a:prstGeom prst="roundRect">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3" name="Rectangle: Rounded Corners 2"/>
          <p:cNvSpPr/>
          <p:nvPr/>
        </p:nvSpPr>
        <p:spPr bwMode="auto">
          <a:xfrm>
            <a:off x="2557398" y="1528172"/>
            <a:ext cx="2277649" cy="5047989"/>
          </a:xfrm>
          <a:prstGeom prst="roundRect">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4" name="Rectangle: Rounded Corners 3"/>
          <p:cNvSpPr/>
          <p:nvPr/>
        </p:nvSpPr>
        <p:spPr bwMode="auto">
          <a:xfrm>
            <a:off x="4951957" y="1534431"/>
            <a:ext cx="2277649" cy="5047989"/>
          </a:xfrm>
          <a:prstGeom prst="roundRect">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5" name="Rectangle: Rounded Corners 4"/>
          <p:cNvSpPr/>
          <p:nvPr/>
        </p:nvSpPr>
        <p:spPr bwMode="auto">
          <a:xfrm>
            <a:off x="7346516" y="1528172"/>
            <a:ext cx="2277649" cy="5047989"/>
          </a:xfrm>
          <a:prstGeom prst="roundRect">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6" name="Rectangle: Rounded Corners 5"/>
          <p:cNvSpPr/>
          <p:nvPr/>
        </p:nvSpPr>
        <p:spPr bwMode="auto">
          <a:xfrm>
            <a:off x="9741075" y="1528171"/>
            <a:ext cx="2277649" cy="5047989"/>
          </a:xfrm>
          <a:prstGeom prst="roundRect">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7" name="Oval 6"/>
          <p:cNvSpPr/>
          <p:nvPr/>
        </p:nvSpPr>
        <p:spPr bwMode="auto">
          <a:xfrm>
            <a:off x="338203" y="1853852"/>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8" name="Oval 7"/>
          <p:cNvSpPr/>
          <p:nvPr/>
        </p:nvSpPr>
        <p:spPr bwMode="auto">
          <a:xfrm>
            <a:off x="622125" y="5241620"/>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9" name="Oval 8"/>
          <p:cNvSpPr/>
          <p:nvPr/>
        </p:nvSpPr>
        <p:spPr bwMode="auto">
          <a:xfrm>
            <a:off x="1472853" y="5675331"/>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0" name="Oval 9"/>
          <p:cNvSpPr/>
          <p:nvPr/>
        </p:nvSpPr>
        <p:spPr bwMode="auto">
          <a:xfrm>
            <a:off x="1085067" y="1795397"/>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1" name="Oval 10"/>
          <p:cNvSpPr/>
          <p:nvPr/>
        </p:nvSpPr>
        <p:spPr bwMode="auto">
          <a:xfrm>
            <a:off x="1559491" y="2633077"/>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2" name="Oval 11"/>
          <p:cNvSpPr/>
          <p:nvPr/>
        </p:nvSpPr>
        <p:spPr bwMode="auto">
          <a:xfrm>
            <a:off x="338203" y="2956663"/>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3" name="Oval 12"/>
          <p:cNvSpPr/>
          <p:nvPr/>
        </p:nvSpPr>
        <p:spPr bwMode="auto">
          <a:xfrm>
            <a:off x="1559491" y="3449874"/>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4" name="Oval 13"/>
          <p:cNvSpPr/>
          <p:nvPr/>
        </p:nvSpPr>
        <p:spPr bwMode="auto">
          <a:xfrm>
            <a:off x="1773477" y="1862202"/>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5" name="Oval 14"/>
          <p:cNvSpPr/>
          <p:nvPr/>
        </p:nvSpPr>
        <p:spPr bwMode="auto">
          <a:xfrm>
            <a:off x="943627" y="4490578"/>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6" name="Oval 15"/>
          <p:cNvSpPr/>
          <p:nvPr/>
        </p:nvSpPr>
        <p:spPr bwMode="auto">
          <a:xfrm>
            <a:off x="663878" y="3813129"/>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7" name="Oval 16"/>
          <p:cNvSpPr/>
          <p:nvPr/>
        </p:nvSpPr>
        <p:spPr bwMode="auto">
          <a:xfrm>
            <a:off x="1860115" y="4399764"/>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8" name="Oval 17"/>
          <p:cNvSpPr/>
          <p:nvPr/>
        </p:nvSpPr>
        <p:spPr bwMode="auto">
          <a:xfrm>
            <a:off x="471813" y="6038586"/>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9" name="Oval 18"/>
          <p:cNvSpPr/>
          <p:nvPr/>
        </p:nvSpPr>
        <p:spPr bwMode="auto">
          <a:xfrm>
            <a:off x="2660475" y="1853852"/>
            <a:ext cx="300624" cy="36325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lang="en-US" sz="2000" dirty="0">
              <a:latin typeface="Tekton Pro" pitchFamily="34" charset="0"/>
            </a:endParaRPr>
          </a:p>
        </p:txBody>
      </p:sp>
      <p:sp>
        <p:nvSpPr>
          <p:cNvPr id="20" name="Oval 19"/>
          <p:cNvSpPr/>
          <p:nvPr/>
        </p:nvSpPr>
        <p:spPr bwMode="auto">
          <a:xfrm>
            <a:off x="2695705" y="2521394"/>
            <a:ext cx="300624" cy="363255"/>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lstStyle/>
          <a:p>
            <a:pPr algn="ctr"/>
            <a:endParaRPr lang="en-US" sz="2000" dirty="0">
              <a:latin typeface="Tekton Pro" pitchFamily="34" charset="0"/>
            </a:endParaRPr>
          </a:p>
        </p:txBody>
      </p:sp>
      <p:sp>
        <p:nvSpPr>
          <p:cNvPr id="21" name="Oval 20"/>
          <p:cNvSpPr/>
          <p:nvPr/>
        </p:nvSpPr>
        <p:spPr bwMode="auto">
          <a:xfrm>
            <a:off x="3237456" y="3086619"/>
            <a:ext cx="300624" cy="363255"/>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algn="ctr"/>
            <a:endParaRPr lang="en-US" sz="2000" dirty="0">
              <a:latin typeface="Tekton Pro" pitchFamily="34" charset="0"/>
            </a:endParaRPr>
          </a:p>
        </p:txBody>
      </p:sp>
      <p:sp>
        <p:nvSpPr>
          <p:cNvPr id="22" name="Oval 21"/>
          <p:cNvSpPr/>
          <p:nvPr/>
        </p:nvSpPr>
        <p:spPr bwMode="auto">
          <a:xfrm>
            <a:off x="2701706" y="3089759"/>
            <a:ext cx="300624" cy="363255"/>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algn="ctr"/>
            <a:endParaRPr lang="en-US" sz="2000" dirty="0">
              <a:latin typeface="Tekton Pro" pitchFamily="34" charset="0"/>
            </a:endParaRPr>
          </a:p>
        </p:txBody>
      </p:sp>
      <p:sp>
        <p:nvSpPr>
          <p:cNvPr id="23" name="Oval 22"/>
          <p:cNvSpPr/>
          <p:nvPr/>
        </p:nvSpPr>
        <p:spPr bwMode="auto">
          <a:xfrm>
            <a:off x="3279724" y="3839748"/>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24" name="Oval 23"/>
          <p:cNvSpPr/>
          <p:nvPr/>
        </p:nvSpPr>
        <p:spPr bwMode="auto">
          <a:xfrm>
            <a:off x="2707971" y="3830357"/>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25" name="Oval 24"/>
          <p:cNvSpPr/>
          <p:nvPr/>
        </p:nvSpPr>
        <p:spPr bwMode="auto">
          <a:xfrm>
            <a:off x="3274509" y="4581391"/>
            <a:ext cx="300624" cy="363255"/>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algn="ctr"/>
            <a:endParaRPr lang="en-US" sz="2000" dirty="0">
              <a:latin typeface="Tekton Pro" pitchFamily="34" charset="0"/>
            </a:endParaRPr>
          </a:p>
        </p:txBody>
      </p:sp>
      <p:sp>
        <p:nvSpPr>
          <p:cNvPr id="26" name="Oval 25"/>
          <p:cNvSpPr/>
          <p:nvPr/>
        </p:nvSpPr>
        <p:spPr bwMode="auto">
          <a:xfrm>
            <a:off x="2791215" y="4603832"/>
            <a:ext cx="300624" cy="363255"/>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algn="ctr"/>
            <a:endParaRPr lang="en-US" sz="2000" dirty="0">
              <a:latin typeface="Tekton Pro" pitchFamily="34" charset="0"/>
            </a:endParaRPr>
          </a:p>
        </p:txBody>
      </p:sp>
      <p:sp>
        <p:nvSpPr>
          <p:cNvPr id="27" name="Oval 26"/>
          <p:cNvSpPr/>
          <p:nvPr/>
        </p:nvSpPr>
        <p:spPr bwMode="auto">
          <a:xfrm>
            <a:off x="3795907" y="5493703"/>
            <a:ext cx="300624" cy="363255"/>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sp>
        <p:nvSpPr>
          <p:cNvPr id="28" name="Oval 27"/>
          <p:cNvSpPr/>
          <p:nvPr/>
        </p:nvSpPr>
        <p:spPr bwMode="auto">
          <a:xfrm>
            <a:off x="3358016" y="5493703"/>
            <a:ext cx="300624" cy="363255"/>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sp>
        <p:nvSpPr>
          <p:cNvPr id="29" name="Oval 28"/>
          <p:cNvSpPr/>
          <p:nvPr/>
        </p:nvSpPr>
        <p:spPr bwMode="auto">
          <a:xfrm>
            <a:off x="2858283" y="5493703"/>
            <a:ext cx="300624" cy="363255"/>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sp>
        <p:nvSpPr>
          <p:cNvPr id="30" name="Oval 29"/>
          <p:cNvSpPr/>
          <p:nvPr/>
        </p:nvSpPr>
        <p:spPr bwMode="auto">
          <a:xfrm>
            <a:off x="5159678" y="1804788"/>
            <a:ext cx="300624" cy="36325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lang="en-US" sz="2000" dirty="0">
              <a:latin typeface="Tekton Pro" pitchFamily="34" charset="0"/>
            </a:endParaRPr>
          </a:p>
        </p:txBody>
      </p:sp>
      <p:sp>
        <p:nvSpPr>
          <p:cNvPr id="31" name="Oval 30"/>
          <p:cNvSpPr/>
          <p:nvPr/>
        </p:nvSpPr>
        <p:spPr bwMode="auto">
          <a:xfrm>
            <a:off x="5357486" y="2472330"/>
            <a:ext cx="300624" cy="363255"/>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lstStyle/>
          <a:p>
            <a:pPr algn="ctr"/>
            <a:endParaRPr lang="en-US" sz="2000" dirty="0">
              <a:latin typeface="Tekton Pro" pitchFamily="34" charset="0"/>
            </a:endParaRPr>
          </a:p>
        </p:txBody>
      </p:sp>
      <p:sp>
        <p:nvSpPr>
          <p:cNvPr id="32" name="Oval 31"/>
          <p:cNvSpPr/>
          <p:nvPr/>
        </p:nvSpPr>
        <p:spPr bwMode="auto">
          <a:xfrm>
            <a:off x="5736659" y="3037555"/>
            <a:ext cx="300624" cy="363255"/>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algn="ctr"/>
            <a:endParaRPr lang="en-US" sz="2000" dirty="0">
              <a:latin typeface="Tekton Pro" pitchFamily="34" charset="0"/>
            </a:endParaRPr>
          </a:p>
        </p:txBody>
      </p:sp>
      <p:sp>
        <p:nvSpPr>
          <p:cNvPr id="33" name="Oval 32"/>
          <p:cNvSpPr/>
          <p:nvPr/>
        </p:nvSpPr>
        <p:spPr bwMode="auto">
          <a:xfrm>
            <a:off x="5200909" y="3040695"/>
            <a:ext cx="300624" cy="363255"/>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algn="ctr"/>
            <a:endParaRPr lang="en-US" sz="2000" dirty="0">
              <a:latin typeface="Tekton Pro" pitchFamily="34" charset="0"/>
            </a:endParaRPr>
          </a:p>
        </p:txBody>
      </p:sp>
      <p:sp>
        <p:nvSpPr>
          <p:cNvPr id="34" name="Oval 33"/>
          <p:cNvSpPr/>
          <p:nvPr/>
        </p:nvSpPr>
        <p:spPr bwMode="auto">
          <a:xfrm>
            <a:off x="5778927" y="3790684"/>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35" name="Oval 34"/>
          <p:cNvSpPr/>
          <p:nvPr/>
        </p:nvSpPr>
        <p:spPr bwMode="auto">
          <a:xfrm>
            <a:off x="5207174" y="3781293"/>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36" name="Oval 35"/>
          <p:cNvSpPr/>
          <p:nvPr/>
        </p:nvSpPr>
        <p:spPr bwMode="auto">
          <a:xfrm>
            <a:off x="5773712" y="4532327"/>
            <a:ext cx="300624" cy="363255"/>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algn="ctr"/>
            <a:endParaRPr lang="en-US" sz="2000" dirty="0">
              <a:latin typeface="Tekton Pro" pitchFamily="34" charset="0"/>
            </a:endParaRPr>
          </a:p>
        </p:txBody>
      </p:sp>
      <p:sp>
        <p:nvSpPr>
          <p:cNvPr id="37" name="Oval 36"/>
          <p:cNvSpPr/>
          <p:nvPr/>
        </p:nvSpPr>
        <p:spPr bwMode="auto">
          <a:xfrm>
            <a:off x="5290418" y="4554768"/>
            <a:ext cx="300624" cy="363255"/>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algn="ctr"/>
            <a:endParaRPr lang="en-US" sz="2000" dirty="0">
              <a:latin typeface="Tekton Pro" pitchFamily="34" charset="0"/>
            </a:endParaRPr>
          </a:p>
        </p:txBody>
      </p:sp>
      <p:sp>
        <p:nvSpPr>
          <p:cNvPr id="38" name="Oval 37"/>
          <p:cNvSpPr/>
          <p:nvPr/>
        </p:nvSpPr>
        <p:spPr bwMode="auto">
          <a:xfrm>
            <a:off x="6295110" y="5444639"/>
            <a:ext cx="300624" cy="363255"/>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sp>
        <p:nvSpPr>
          <p:cNvPr id="39" name="Oval 38"/>
          <p:cNvSpPr/>
          <p:nvPr/>
        </p:nvSpPr>
        <p:spPr bwMode="auto">
          <a:xfrm>
            <a:off x="5869485" y="5657063"/>
            <a:ext cx="300624" cy="363255"/>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sp>
        <p:nvSpPr>
          <p:cNvPr id="40" name="Oval 39"/>
          <p:cNvSpPr/>
          <p:nvPr/>
        </p:nvSpPr>
        <p:spPr bwMode="auto">
          <a:xfrm>
            <a:off x="5266929" y="5797624"/>
            <a:ext cx="300624" cy="363255"/>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cxnSp>
        <p:nvCxnSpPr>
          <p:cNvPr id="42" name="Connector: Elbow 41"/>
          <p:cNvCxnSpPr>
            <a:stCxn id="30" idx="4"/>
            <a:endCxn id="31" idx="0"/>
          </p:cNvCxnSpPr>
          <p:nvPr/>
        </p:nvCxnSpPr>
        <p:spPr bwMode="auto">
          <a:xfrm rot="16200000" flipH="1">
            <a:off x="5256751" y="2221282"/>
            <a:ext cx="304287" cy="197808"/>
          </a:xfrm>
          <a:prstGeom prst="bentConnector3">
            <a:avLst>
              <a:gd name="adj1" fmla="val 5000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44" name="Connector: Elbow 43"/>
          <p:cNvCxnSpPr>
            <a:stCxn id="30" idx="6"/>
            <a:endCxn id="32" idx="6"/>
          </p:cNvCxnSpPr>
          <p:nvPr/>
        </p:nvCxnSpPr>
        <p:spPr bwMode="auto">
          <a:xfrm>
            <a:off x="5460302" y="1986416"/>
            <a:ext cx="576981" cy="1232767"/>
          </a:xfrm>
          <a:prstGeom prst="bentConnector3">
            <a:avLst>
              <a:gd name="adj1" fmla="val 13962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47" name="Connector: Elbow 46"/>
          <p:cNvCxnSpPr>
            <a:stCxn id="35" idx="6"/>
          </p:cNvCxnSpPr>
          <p:nvPr/>
        </p:nvCxnSpPr>
        <p:spPr bwMode="auto">
          <a:xfrm flipV="1">
            <a:off x="5507798" y="3962920"/>
            <a:ext cx="416226" cy="1"/>
          </a:xfrm>
          <a:prstGeom prst="bentConnector3">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49" name="Connector: Elbow 48"/>
          <p:cNvCxnSpPr>
            <a:stCxn id="34" idx="0"/>
            <a:endCxn id="33" idx="4"/>
          </p:cNvCxnSpPr>
          <p:nvPr/>
        </p:nvCxnSpPr>
        <p:spPr bwMode="auto">
          <a:xfrm rot="16200000" flipV="1">
            <a:off x="5446863" y="3308308"/>
            <a:ext cx="386734" cy="578018"/>
          </a:xfrm>
          <a:prstGeom prst="bentConnector3">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51" name="Connector: Elbow 50"/>
          <p:cNvCxnSpPr>
            <a:stCxn id="33" idx="6"/>
            <a:endCxn id="32" idx="2"/>
          </p:cNvCxnSpPr>
          <p:nvPr/>
        </p:nvCxnSpPr>
        <p:spPr bwMode="auto">
          <a:xfrm flipV="1">
            <a:off x="5501533" y="3219183"/>
            <a:ext cx="235126" cy="3140"/>
          </a:xfrm>
          <a:prstGeom prst="bentConnector3">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53" name="Connector: Elbow 52"/>
          <p:cNvCxnSpPr>
            <a:stCxn id="34" idx="4"/>
            <a:endCxn id="36" idx="0"/>
          </p:cNvCxnSpPr>
          <p:nvPr/>
        </p:nvCxnSpPr>
        <p:spPr bwMode="auto">
          <a:xfrm rot="5400000">
            <a:off x="5737438" y="4340526"/>
            <a:ext cx="378388" cy="5215"/>
          </a:xfrm>
          <a:prstGeom prst="bentConnector3">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55" name="Connector: Elbow 54"/>
          <p:cNvCxnSpPr>
            <a:stCxn id="36" idx="6"/>
            <a:endCxn id="38" idx="0"/>
          </p:cNvCxnSpPr>
          <p:nvPr/>
        </p:nvCxnSpPr>
        <p:spPr bwMode="auto">
          <a:xfrm>
            <a:off x="6074336" y="4713955"/>
            <a:ext cx="371086" cy="730684"/>
          </a:xfrm>
          <a:prstGeom prst="bentConnector2">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58" name="Connector: Elbow 57"/>
          <p:cNvCxnSpPr>
            <a:stCxn id="38" idx="2"/>
            <a:endCxn id="39" idx="6"/>
          </p:cNvCxnSpPr>
          <p:nvPr/>
        </p:nvCxnSpPr>
        <p:spPr bwMode="auto">
          <a:xfrm rot="10800000" flipV="1">
            <a:off x="6170110" y="5626267"/>
            <a:ext cx="125001" cy="212424"/>
          </a:xfrm>
          <a:prstGeom prst="bentConnector3">
            <a:avLst>
              <a:gd name="adj1" fmla="val 5000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60" name="Connector: Elbow 59"/>
          <p:cNvCxnSpPr>
            <a:stCxn id="39" idx="2"/>
            <a:endCxn id="40" idx="6"/>
          </p:cNvCxnSpPr>
          <p:nvPr/>
        </p:nvCxnSpPr>
        <p:spPr bwMode="auto">
          <a:xfrm rot="10800000" flipV="1">
            <a:off x="5567553" y="5838690"/>
            <a:ext cx="301932" cy="140561"/>
          </a:xfrm>
          <a:prstGeom prst="bentConnector3">
            <a:avLst>
              <a:gd name="adj1" fmla="val 5000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65" name="Connector: Elbow 64"/>
          <p:cNvCxnSpPr>
            <a:stCxn id="37" idx="4"/>
            <a:endCxn id="40" idx="2"/>
          </p:cNvCxnSpPr>
          <p:nvPr/>
        </p:nvCxnSpPr>
        <p:spPr bwMode="auto">
          <a:xfrm rot="5400000">
            <a:off x="4823216" y="5361737"/>
            <a:ext cx="1061229" cy="173801"/>
          </a:xfrm>
          <a:prstGeom prst="bentConnector4">
            <a:avLst>
              <a:gd name="adj1" fmla="val 41443"/>
              <a:gd name="adj2" fmla="val 23153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sp>
        <p:nvSpPr>
          <p:cNvPr id="66" name="Oval 65"/>
          <p:cNvSpPr/>
          <p:nvPr/>
        </p:nvSpPr>
        <p:spPr bwMode="auto">
          <a:xfrm>
            <a:off x="7530230" y="1548367"/>
            <a:ext cx="512524" cy="575314"/>
          </a:xfrm>
          <a:prstGeom prst="ellipse">
            <a:avLst/>
          </a:prstGeom>
          <a:ln>
            <a:headEnd/>
            <a:tailEnd/>
          </a:ln>
          <a:effectLst>
            <a:glow rad="228600">
              <a:schemeClr val="accent3">
                <a:satMod val="175000"/>
                <a:alpha val="40000"/>
              </a:schemeClr>
            </a:glow>
            <a:outerShdw blurRad="50800" algn="tl" rotWithShape="0">
              <a:srgbClr val="000000">
                <a:alpha val="64000"/>
              </a:srgbClr>
            </a:outerShdw>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lang="en-US" sz="2000" dirty="0">
              <a:latin typeface="Tekton Pro" pitchFamily="34" charset="0"/>
            </a:endParaRPr>
          </a:p>
        </p:txBody>
      </p:sp>
      <p:sp>
        <p:nvSpPr>
          <p:cNvPr id="67" name="Oval 66"/>
          <p:cNvSpPr/>
          <p:nvPr/>
        </p:nvSpPr>
        <p:spPr bwMode="auto">
          <a:xfrm>
            <a:off x="7939938" y="2427967"/>
            <a:ext cx="300624" cy="363255"/>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lstStyle/>
          <a:p>
            <a:pPr algn="ctr"/>
            <a:endParaRPr lang="en-US" sz="2000" dirty="0">
              <a:latin typeface="Tekton Pro" pitchFamily="34" charset="0"/>
            </a:endParaRPr>
          </a:p>
        </p:txBody>
      </p:sp>
      <p:sp>
        <p:nvSpPr>
          <p:cNvPr id="68" name="Oval 67"/>
          <p:cNvSpPr/>
          <p:nvPr/>
        </p:nvSpPr>
        <p:spPr bwMode="auto">
          <a:xfrm>
            <a:off x="8319111" y="2993192"/>
            <a:ext cx="300624" cy="363255"/>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algn="ctr"/>
            <a:endParaRPr lang="en-US" sz="2000" dirty="0">
              <a:latin typeface="Tekton Pro" pitchFamily="34" charset="0"/>
            </a:endParaRPr>
          </a:p>
        </p:txBody>
      </p:sp>
      <p:sp>
        <p:nvSpPr>
          <p:cNvPr id="69" name="Oval 68"/>
          <p:cNvSpPr/>
          <p:nvPr/>
        </p:nvSpPr>
        <p:spPr bwMode="auto">
          <a:xfrm>
            <a:off x="7783361" y="2996332"/>
            <a:ext cx="300624" cy="363255"/>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algn="ctr"/>
            <a:endParaRPr lang="en-US" sz="2000" dirty="0">
              <a:latin typeface="Tekton Pro" pitchFamily="34" charset="0"/>
            </a:endParaRPr>
          </a:p>
        </p:txBody>
      </p:sp>
      <p:sp>
        <p:nvSpPr>
          <p:cNvPr id="70" name="Oval 69"/>
          <p:cNvSpPr/>
          <p:nvPr/>
        </p:nvSpPr>
        <p:spPr bwMode="auto">
          <a:xfrm>
            <a:off x="8361379" y="3746321"/>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71" name="Oval 70"/>
          <p:cNvSpPr/>
          <p:nvPr/>
        </p:nvSpPr>
        <p:spPr bwMode="auto">
          <a:xfrm>
            <a:off x="7789626" y="3736930"/>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72" name="Oval 71"/>
          <p:cNvSpPr/>
          <p:nvPr/>
        </p:nvSpPr>
        <p:spPr bwMode="auto">
          <a:xfrm>
            <a:off x="8356164" y="4487964"/>
            <a:ext cx="300624" cy="363255"/>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algn="ctr"/>
            <a:endParaRPr lang="en-US" sz="2000" dirty="0">
              <a:latin typeface="Tekton Pro" pitchFamily="34" charset="0"/>
            </a:endParaRPr>
          </a:p>
        </p:txBody>
      </p:sp>
      <p:sp>
        <p:nvSpPr>
          <p:cNvPr id="73" name="Oval 72"/>
          <p:cNvSpPr/>
          <p:nvPr/>
        </p:nvSpPr>
        <p:spPr bwMode="auto">
          <a:xfrm>
            <a:off x="7872870" y="4510405"/>
            <a:ext cx="300624" cy="363255"/>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algn="ctr"/>
            <a:endParaRPr lang="en-US" sz="2000" dirty="0">
              <a:latin typeface="Tekton Pro" pitchFamily="34" charset="0"/>
            </a:endParaRPr>
          </a:p>
        </p:txBody>
      </p:sp>
      <p:sp>
        <p:nvSpPr>
          <p:cNvPr id="74" name="Oval 73"/>
          <p:cNvSpPr/>
          <p:nvPr/>
        </p:nvSpPr>
        <p:spPr bwMode="auto">
          <a:xfrm>
            <a:off x="8877562" y="5400276"/>
            <a:ext cx="300624" cy="363255"/>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sp>
        <p:nvSpPr>
          <p:cNvPr id="75" name="Oval 74"/>
          <p:cNvSpPr/>
          <p:nvPr/>
        </p:nvSpPr>
        <p:spPr bwMode="auto">
          <a:xfrm>
            <a:off x="8282446" y="5819117"/>
            <a:ext cx="622127" cy="703540"/>
          </a:xfrm>
          <a:prstGeom prst="ellipse">
            <a:avLst/>
          </a:prstGeom>
          <a:ln>
            <a:headEnd/>
            <a:tailEnd/>
          </a:ln>
          <a:effectLst>
            <a:glow rad="228600">
              <a:schemeClr val="accent3">
                <a:satMod val="175000"/>
                <a:alpha val="40000"/>
              </a:schemeClr>
            </a:glow>
            <a:outerShdw blurRad="39000" dist="25400" dir="540000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sp>
        <p:nvSpPr>
          <p:cNvPr id="76" name="Oval 75"/>
          <p:cNvSpPr/>
          <p:nvPr/>
        </p:nvSpPr>
        <p:spPr bwMode="auto">
          <a:xfrm>
            <a:off x="7849381" y="5753261"/>
            <a:ext cx="300624" cy="363255"/>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cxnSp>
        <p:nvCxnSpPr>
          <p:cNvPr id="77" name="Connector: Elbow 76"/>
          <p:cNvCxnSpPr>
            <a:stCxn id="66" idx="4"/>
            <a:endCxn id="67" idx="0"/>
          </p:cNvCxnSpPr>
          <p:nvPr/>
        </p:nvCxnSpPr>
        <p:spPr bwMode="auto">
          <a:xfrm rot="16200000" flipH="1">
            <a:off x="7786228" y="2123945"/>
            <a:ext cx="304286" cy="303758"/>
          </a:xfrm>
          <a:prstGeom prst="bentConnector3">
            <a:avLst>
              <a:gd name="adj1" fmla="val 5000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78" name="Connector: Elbow 77"/>
          <p:cNvCxnSpPr>
            <a:stCxn id="66" idx="6"/>
            <a:endCxn id="68" idx="6"/>
          </p:cNvCxnSpPr>
          <p:nvPr/>
        </p:nvCxnSpPr>
        <p:spPr bwMode="auto">
          <a:xfrm>
            <a:off x="8042754" y="1836024"/>
            <a:ext cx="576981" cy="1338796"/>
          </a:xfrm>
          <a:prstGeom prst="bentConnector3">
            <a:avLst>
              <a:gd name="adj1" fmla="val 13962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79" name="Connector: Elbow 78"/>
          <p:cNvCxnSpPr>
            <a:stCxn id="71" idx="6"/>
          </p:cNvCxnSpPr>
          <p:nvPr/>
        </p:nvCxnSpPr>
        <p:spPr bwMode="auto">
          <a:xfrm flipV="1">
            <a:off x="8090250" y="3918557"/>
            <a:ext cx="416226" cy="1"/>
          </a:xfrm>
          <a:prstGeom prst="bentConnector3">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80" name="Connector: Elbow 79"/>
          <p:cNvCxnSpPr>
            <a:stCxn id="70" idx="0"/>
            <a:endCxn id="69" idx="4"/>
          </p:cNvCxnSpPr>
          <p:nvPr/>
        </p:nvCxnSpPr>
        <p:spPr bwMode="auto">
          <a:xfrm rot="16200000" flipV="1">
            <a:off x="8029315" y="3263945"/>
            <a:ext cx="386734" cy="578018"/>
          </a:xfrm>
          <a:prstGeom prst="bentConnector3">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81" name="Connector: Elbow 80"/>
          <p:cNvCxnSpPr>
            <a:stCxn id="69" idx="6"/>
            <a:endCxn id="68" idx="2"/>
          </p:cNvCxnSpPr>
          <p:nvPr/>
        </p:nvCxnSpPr>
        <p:spPr bwMode="auto">
          <a:xfrm flipV="1">
            <a:off x="8083985" y="3174820"/>
            <a:ext cx="235126" cy="3140"/>
          </a:xfrm>
          <a:prstGeom prst="bentConnector3">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82" name="Connector: Elbow 81"/>
          <p:cNvCxnSpPr>
            <a:stCxn id="70" idx="4"/>
            <a:endCxn id="72" idx="0"/>
          </p:cNvCxnSpPr>
          <p:nvPr/>
        </p:nvCxnSpPr>
        <p:spPr bwMode="auto">
          <a:xfrm rot="5400000">
            <a:off x="8319890" y="4296163"/>
            <a:ext cx="378388" cy="5215"/>
          </a:xfrm>
          <a:prstGeom prst="bentConnector3">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83" name="Connector: Elbow 82"/>
          <p:cNvCxnSpPr>
            <a:stCxn id="72" idx="6"/>
            <a:endCxn id="74" idx="0"/>
          </p:cNvCxnSpPr>
          <p:nvPr/>
        </p:nvCxnSpPr>
        <p:spPr bwMode="auto">
          <a:xfrm>
            <a:off x="8656788" y="4669592"/>
            <a:ext cx="371086" cy="730684"/>
          </a:xfrm>
          <a:prstGeom prst="bentConnector2">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84" name="Connector: Elbow 83"/>
          <p:cNvCxnSpPr>
            <a:stCxn id="74" idx="2"/>
            <a:endCxn id="75" idx="6"/>
          </p:cNvCxnSpPr>
          <p:nvPr/>
        </p:nvCxnSpPr>
        <p:spPr bwMode="auto">
          <a:xfrm rot="10800000" flipH="1" flipV="1">
            <a:off x="8877561" y="5581903"/>
            <a:ext cx="27011" cy="588983"/>
          </a:xfrm>
          <a:prstGeom prst="bentConnector5">
            <a:avLst>
              <a:gd name="adj1" fmla="val -846322"/>
              <a:gd name="adj2" fmla="val 35556"/>
              <a:gd name="adj3" fmla="val 946322"/>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85" name="Connector: Elbow 84"/>
          <p:cNvCxnSpPr>
            <a:stCxn id="75" idx="2"/>
            <a:endCxn id="76" idx="6"/>
          </p:cNvCxnSpPr>
          <p:nvPr/>
        </p:nvCxnSpPr>
        <p:spPr bwMode="auto">
          <a:xfrm rot="10800000">
            <a:off x="8150006" y="5934889"/>
            <a:ext cx="132441" cy="235998"/>
          </a:xfrm>
          <a:prstGeom prst="bentConnector3">
            <a:avLst>
              <a:gd name="adj1" fmla="val 5000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86" name="Connector: Elbow 85"/>
          <p:cNvCxnSpPr>
            <a:stCxn id="73" idx="4"/>
            <a:endCxn id="76" idx="2"/>
          </p:cNvCxnSpPr>
          <p:nvPr/>
        </p:nvCxnSpPr>
        <p:spPr bwMode="auto">
          <a:xfrm rot="5400000">
            <a:off x="7405668" y="5317374"/>
            <a:ext cx="1061229" cy="173801"/>
          </a:xfrm>
          <a:prstGeom prst="bentConnector4">
            <a:avLst>
              <a:gd name="adj1" fmla="val 41443"/>
              <a:gd name="adj2" fmla="val 23153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sp>
        <p:nvSpPr>
          <p:cNvPr id="115" name="Oval 114"/>
          <p:cNvSpPr/>
          <p:nvPr/>
        </p:nvSpPr>
        <p:spPr bwMode="auto">
          <a:xfrm>
            <a:off x="10125204" y="1634226"/>
            <a:ext cx="512524" cy="575314"/>
          </a:xfrm>
          <a:prstGeom prst="ellipse">
            <a:avLst/>
          </a:prstGeom>
          <a:ln>
            <a:headEnd/>
            <a:tailEnd/>
          </a:ln>
          <a:effectLst>
            <a:glow rad="228600">
              <a:schemeClr val="accent3">
                <a:satMod val="175000"/>
                <a:alpha val="40000"/>
              </a:schemeClr>
            </a:glow>
            <a:outerShdw blurRad="50800" algn="tl" rotWithShape="0">
              <a:srgbClr val="000000">
                <a:alpha val="64000"/>
              </a:srgbClr>
            </a:outerShdw>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lang="en-US" sz="2000" dirty="0">
              <a:latin typeface="Tekton Pro" pitchFamily="34" charset="0"/>
            </a:endParaRPr>
          </a:p>
        </p:txBody>
      </p:sp>
      <p:sp>
        <p:nvSpPr>
          <p:cNvPr id="116" name="Oval 115"/>
          <p:cNvSpPr/>
          <p:nvPr/>
        </p:nvSpPr>
        <p:spPr bwMode="auto">
          <a:xfrm>
            <a:off x="10534912" y="2513826"/>
            <a:ext cx="300624" cy="363255"/>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lstStyle/>
          <a:p>
            <a:pPr algn="ctr"/>
            <a:endParaRPr lang="en-US" sz="2000" dirty="0">
              <a:latin typeface="Tekton Pro" pitchFamily="34" charset="0"/>
            </a:endParaRPr>
          </a:p>
        </p:txBody>
      </p:sp>
      <p:sp>
        <p:nvSpPr>
          <p:cNvPr id="117" name="Oval 116"/>
          <p:cNvSpPr/>
          <p:nvPr/>
        </p:nvSpPr>
        <p:spPr bwMode="auto">
          <a:xfrm>
            <a:off x="10914085" y="3079051"/>
            <a:ext cx="300624" cy="363255"/>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algn="ctr"/>
            <a:endParaRPr lang="en-US" sz="2000" dirty="0">
              <a:latin typeface="Tekton Pro" pitchFamily="34" charset="0"/>
            </a:endParaRPr>
          </a:p>
        </p:txBody>
      </p:sp>
      <p:sp>
        <p:nvSpPr>
          <p:cNvPr id="118" name="Oval 117"/>
          <p:cNvSpPr/>
          <p:nvPr/>
        </p:nvSpPr>
        <p:spPr bwMode="auto">
          <a:xfrm>
            <a:off x="10378335" y="3082191"/>
            <a:ext cx="300624" cy="363255"/>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algn="ctr"/>
            <a:endParaRPr lang="en-US" sz="2000" dirty="0">
              <a:latin typeface="Tekton Pro" pitchFamily="34" charset="0"/>
            </a:endParaRPr>
          </a:p>
        </p:txBody>
      </p:sp>
      <p:sp>
        <p:nvSpPr>
          <p:cNvPr id="119" name="Oval 118"/>
          <p:cNvSpPr/>
          <p:nvPr/>
        </p:nvSpPr>
        <p:spPr bwMode="auto">
          <a:xfrm>
            <a:off x="10956353" y="3832180"/>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20" name="Oval 119"/>
          <p:cNvSpPr/>
          <p:nvPr/>
        </p:nvSpPr>
        <p:spPr bwMode="auto">
          <a:xfrm>
            <a:off x="10384600" y="3822789"/>
            <a:ext cx="300624" cy="363255"/>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000" dirty="0">
              <a:latin typeface="Tekton Pro" pitchFamily="34" charset="0"/>
            </a:endParaRPr>
          </a:p>
        </p:txBody>
      </p:sp>
      <p:sp>
        <p:nvSpPr>
          <p:cNvPr id="121" name="Oval 120"/>
          <p:cNvSpPr/>
          <p:nvPr/>
        </p:nvSpPr>
        <p:spPr bwMode="auto">
          <a:xfrm>
            <a:off x="10951138" y="4573823"/>
            <a:ext cx="300624" cy="363255"/>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algn="ctr"/>
            <a:endParaRPr lang="en-US" sz="2000" dirty="0">
              <a:latin typeface="Tekton Pro" pitchFamily="34" charset="0"/>
            </a:endParaRPr>
          </a:p>
        </p:txBody>
      </p:sp>
      <p:sp>
        <p:nvSpPr>
          <p:cNvPr id="122" name="Oval 121"/>
          <p:cNvSpPr/>
          <p:nvPr/>
        </p:nvSpPr>
        <p:spPr bwMode="auto">
          <a:xfrm>
            <a:off x="10467844" y="4596264"/>
            <a:ext cx="300624" cy="363255"/>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algn="ctr"/>
            <a:endParaRPr lang="en-US" sz="2000" dirty="0">
              <a:latin typeface="Tekton Pro" pitchFamily="34" charset="0"/>
            </a:endParaRPr>
          </a:p>
        </p:txBody>
      </p:sp>
      <p:sp>
        <p:nvSpPr>
          <p:cNvPr id="123" name="Oval 122"/>
          <p:cNvSpPr/>
          <p:nvPr/>
        </p:nvSpPr>
        <p:spPr bwMode="auto">
          <a:xfrm>
            <a:off x="11472536" y="5486135"/>
            <a:ext cx="300624" cy="363255"/>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sp>
        <p:nvSpPr>
          <p:cNvPr id="124" name="Oval 123"/>
          <p:cNvSpPr/>
          <p:nvPr/>
        </p:nvSpPr>
        <p:spPr bwMode="auto">
          <a:xfrm>
            <a:off x="10877420" y="5904976"/>
            <a:ext cx="622127" cy="703540"/>
          </a:xfrm>
          <a:prstGeom prst="ellipse">
            <a:avLst/>
          </a:prstGeom>
          <a:ln>
            <a:headEnd/>
            <a:tailEnd/>
          </a:ln>
          <a:effectLst>
            <a:glow rad="228600">
              <a:schemeClr val="accent3">
                <a:satMod val="175000"/>
                <a:alpha val="40000"/>
              </a:schemeClr>
            </a:glow>
            <a:outerShdw blurRad="39000" dist="25400" dir="540000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sp>
        <p:nvSpPr>
          <p:cNvPr id="125" name="Oval 124"/>
          <p:cNvSpPr/>
          <p:nvPr/>
        </p:nvSpPr>
        <p:spPr bwMode="auto">
          <a:xfrm>
            <a:off x="10444355" y="5839120"/>
            <a:ext cx="300624" cy="363255"/>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a:endParaRPr lang="en-US" sz="2000" dirty="0">
              <a:latin typeface="Tekton Pro" pitchFamily="34" charset="0"/>
            </a:endParaRPr>
          </a:p>
        </p:txBody>
      </p:sp>
      <p:cxnSp>
        <p:nvCxnSpPr>
          <p:cNvPr id="126" name="Connector: Elbow 125"/>
          <p:cNvCxnSpPr>
            <a:stCxn id="115" idx="4"/>
            <a:endCxn id="116" idx="0"/>
          </p:cNvCxnSpPr>
          <p:nvPr/>
        </p:nvCxnSpPr>
        <p:spPr bwMode="auto">
          <a:xfrm rot="16200000" flipH="1">
            <a:off x="10381202" y="2209804"/>
            <a:ext cx="304286" cy="303758"/>
          </a:xfrm>
          <a:prstGeom prst="bentConnector3">
            <a:avLst>
              <a:gd name="adj1" fmla="val 5000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127" name="Connector: Elbow 126"/>
          <p:cNvCxnSpPr>
            <a:stCxn id="120" idx="6"/>
          </p:cNvCxnSpPr>
          <p:nvPr/>
        </p:nvCxnSpPr>
        <p:spPr bwMode="auto">
          <a:xfrm flipV="1">
            <a:off x="10685224" y="4004416"/>
            <a:ext cx="416226" cy="1"/>
          </a:xfrm>
          <a:prstGeom prst="bentConnector3">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128" name="Connector: Elbow 127"/>
          <p:cNvCxnSpPr>
            <a:stCxn id="119" idx="0"/>
            <a:endCxn id="118" idx="4"/>
          </p:cNvCxnSpPr>
          <p:nvPr/>
        </p:nvCxnSpPr>
        <p:spPr bwMode="auto">
          <a:xfrm rot="16200000" flipV="1">
            <a:off x="10624289" y="3349804"/>
            <a:ext cx="386734" cy="578018"/>
          </a:xfrm>
          <a:prstGeom prst="bentConnector3">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29" name="Connector: Elbow 128"/>
          <p:cNvCxnSpPr>
            <a:stCxn id="118" idx="6"/>
            <a:endCxn id="117" idx="2"/>
          </p:cNvCxnSpPr>
          <p:nvPr/>
        </p:nvCxnSpPr>
        <p:spPr bwMode="auto">
          <a:xfrm flipV="1">
            <a:off x="10678959" y="3260679"/>
            <a:ext cx="235126" cy="3140"/>
          </a:xfrm>
          <a:prstGeom prst="bentConnector3">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30" name="Connector: Elbow 129"/>
          <p:cNvCxnSpPr>
            <a:stCxn id="119" idx="4"/>
            <a:endCxn id="121" idx="0"/>
          </p:cNvCxnSpPr>
          <p:nvPr/>
        </p:nvCxnSpPr>
        <p:spPr bwMode="auto">
          <a:xfrm rot="5400000">
            <a:off x="10914864" y="4382022"/>
            <a:ext cx="378388" cy="5215"/>
          </a:xfrm>
          <a:prstGeom prst="bentConnector3">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31" name="Connector: Elbow 130"/>
          <p:cNvCxnSpPr>
            <a:stCxn id="121" idx="6"/>
            <a:endCxn id="123" idx="0"/>
          </p:cNvCxnSpPr>
          <p:nvPr/>
        </p:nvCxnSpPr>
        <p:spPr bwMode="auto">
          <a:xfrm>
            <a:off x="11251762" y="4755451"/>
            <a:ext cx="371086" cy="730684"/>
          </a:xfrm>
          <a:prstGeom prst="bentConnector2">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32" name="Connector: Elbow 131"/>
          <p:cNvCxnSpPr>
            <a:stCxn id="123" idx="2"/>
            <a:endCxn id="124" idx="6"/>
          </p:cNvCxnSpPr>
          <p:nvPr/>
        </p:nvCxnSpPr>
        <p:spPr bwMode="auto">
          <a:xfrm rot="10800000" flipH="1" flipV="1">
            <a:off x="11472535" y="5667762"/>
            <a:ext cx="27011" cy="588983"/>
          </a:xfrm>
          <a:prstGeom prst="bentConnector5">
            <a:avLst>
              <a:gd name="adj1" fmla="val -846322"/>
              <a:gd name="adj2" fmla="val 35556"/>
              <a:gd name="adj3" fmla="val 946322"/>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33" name="Connector: Elbow 132"/>
          <p:cNvCxnSpPr>
            <a:stCxn id="124" idx="2"/>
            <a:endCxn id="125" idx="6"/>
          </p:cNvCxnSpPr>
          <p:nvPr/>
        </p:nvCxnSpPr>
        <p:spPr bwMode="auto">
          <a:xfrm rot="10800000">
            <a:off x="10744980" y="6020748"/>
            <a:ext cx="132441" cy="235998"/>
          </a:xfrm>
          <a:prstGeom prst="bentConnector3">
            <a:avLst>
              <a:gd name="adj1" fmla="val 5000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134" name="Connector: Elbow 133"/>
          <p:cNvCxnSpPr>
            <a:stCxn id="122" idx="4"/>
            <a:endCxn id="125" idx="2"/>
          </p:cNvCxnSpPr>
          <p:nvPr/>
        </p:nvCxnSpPr>
        <p:spPr bwMode="auto">
          <a:xfrm rot="5400000">
            <a:off x="10000642" y="5403233"/>
            <a:ext cx="1061229" cy="173801"/>
          </a:xfrm>
          <a:prstGeom prst="bentConnector4">
            <a:avLst>
              <a:gd name="adj1" fmla="val 41443"/>
              <a:gd name="adj2" fmla="val 231530"/>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135" name="Connector: Elbow 134"/>
          <p:cNvCxnSpPr>
            <a:stCxn id="115" idx="6"/>
            <a:endCxn id="117" idx="6"/>
          </p:cNvCxnSpPr>
          <p:nvPr/>
        </p:nvCxnSpPr>
        <p:spPr bwMode="auto">
          <a:xfrm>
            <a:off x="10637728" y="1921883"/>
            <a:ext cx="576981" cy="1338796"/>
          </a:xfrm>
          <a:prstGeom prst="bentConnector3">
            <a:avLst>
              <a:gd name="adj1" fmla="val 139620"/>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38" name="TextBox 137"/>
          <p:cNvSpPr txBox="1"/>
          <p:nvPr/>
        </p:nvSpPr>
        <p:spPr bwMode="auto">
          <a:xfrm>
            <a:off x="338203" y="651710"/>
            <a:ext cx="1822536" cy="523220"/>
          </a:xfrm>
          <a:prstGeom prst="rect">
            <a:avLst/>
          </a:prstGeom>
          <a:noFill/>
          <a:ln w="9525">
            <a:noFill/>
            <a:miter lim="800000"/>
            <a:headEnd/>
            <a:tailEnd/>
          </a:ln>
        </p:spPr>
        <p:txBody>
          <a:bodyPr wrap="square" rtlCol="0">
            <a:spAutoFit/>
          </a:bodyPr>
          <a:lstStyle/>
          <a:p>
            <a:pPr algn="ctr"/>
            <a:r>
              <a:rPr lang="en-US" sz="2800" dirty="0">
                <a:solidFill>
                  <a:srgbClr val="002060"/>
                </a:solidFill>
                <a:latin typeface="Tekton Pro" pitchFamily="34" charset="0"/>
              </a:rPr>
              <a:t>Data</a:t>
            </a:r>
          </a:p>
        </p:txBody>
      </p:sp>
      <p:sp>
        <p:nvSpPr>
          <p:cNvPr id="139" name="TextBox 138"/>
          <p:cNvSpPr txBox="1"/>
          <p:nvPr/>
        </p:nvSpPr>
        <p:spPr bwMode="auto">
          <a:xfrm>
            <a:off x="2663864" y="651710"/>
            <a:ext cx="2008343" cy="523220"/>
          </a:xfrm>
          <a:prstGeom prst="rect">
            <a:avLst/>
          </a:prstGeom>
          <a:noFill/>
          <a:ln w="9525">
            <a:noFill/>
            <a:miter lim="800000"/>
            <a:headEnd/>
            <a:tailEnd/>
          </a:ln>
        </p:spPr>
        <p:txBody>
          <a:bodyPr wrap="square" rtlCol="0">
            <a:spAutoFit/>
          </a:bodyPr>
          <a:lstStyle/>
          <a:p>
            <a:pPr algn="ctr"/>
            <a:r>
              <a:rPr lang="en-US" sz="2800" dirty="0">
                <a:solidFill>
                  <a:srgbClr val="002060"/>
                </a:solidFill>
                <a:latin typeface="Tekton Pro" pitchFamily="34" charset="0"/>
              </a:rPr>
              <a:t>Information</a:t>
            </a:r>
          </a:p>
        </p:txBody>
      </p:sp>
      <p:sp>
        <p:nvSpPr>
          <p:cNvPr id="140" name="TextBox 139"/>
          <p:cNvSpPr txBox="1"/>
          <p:nvPr/>
        </p:nvSpPr>
        <p:spPr bwMode="auto">
          <a:xfrm>
            <a:off x="4919852" y="663577"/>
            <a:ext cx="2008343" cy="523220"/>
          </a:xfrm>
          <a:prstGeom prst="rect">
            <a:avLst/>
          </a:prstGeom>
          <a:noFill/>
          <a:ln w="9525">
            <a:noFill/>
            <a:miter lim="800000"/>
            <a:headEnd/>
            <a:tailEnd/>
          </a:ln>
        </p:spPr>
        <p:txBody>
          <a:bodyPr wrap="square" rtlCol="0">
            <a:spAutoFit/>
          </a:bodyPr>
          <a:lstStyle/>
          <a:p>
            <a:pPr algn="ctr"/>
            <a:r>
              <a:rPr lang="en-US" sz="2800" dirty="0">
                <a:solidFill>
                  <a:srgbClr val="002060"/>
                </a:solidFill>
                <a:latin typeface="Tekton Pro" pitchFamily="34" charset="0"/>
              </a:rPr>
              <a:t>Discovery</a:t>
            </a:r>
          </a:p>
        </p:txBody>
      </p:sp>
      <p:sp>
        <p:nvSpPr>
          <p:cNvPr id="141" name="TextBox 140"/>
          <p:cNvSpPr txBox="1"/>
          <p:nvPr/>
        </p:nvSpPr>
        <p:spPr bwMode="auto">
          <a:xfrm>
            <a:off x="7229606" y="663577"/>
            <a:ext cx="2505990" cy="523220"/>
          </a:xfrm>
          <a:prstGeom prst="rect">
            <a:avLst/>
          </a:prstGeom>
          <a:noFill/>
          <a:ln w="9525">
            <a:noFill/>
            <a:miter lim="800000"/>
            <a:headEnd/>
            <a:tailEnd/>
          </a:ln>
        </p:spPr>
        <p:txBody>
          <a:bodyPr wrap="square" rtlCol="0">
            <a:spAutoFit/>
          </a:bodyPr>
          <a:lstStyle/>
          <a:p>
            <a:pPr algn="ctr"/>
            <a:r>
              <a:rPr lang="en-US" sz="2800" dirty="0">
                <a:solidFill>
                  <a:srgbClr val="002060"/>
                </a:solidFill>
                <a:latin typeface="Tekton Pro" pitchFamily="34" charset="0"/>
              </a:rPr>
              <a:t>Understanding</a:t>
            </a:r>
          </a:p>
        </p:txBody>
      </p:sp>
      <p:sp>
        <p:nvSpPr>
          <p:cNvPr id="142" name="TextBox 141"/>
          <p:cNvSpPr txBox="1"/>
          <p:nvPr/>
        </p:nvSpPr>
        <p:spPr bwMode="auto">
          <a:xfrm>
            <a:off x="10173218" y="678155"/>
            <a:ext cx="1599942" cy="523220"/>
          </a:xfrm>
          <a:prstGeom prst="rect">
            <a:avLst/>
          </a:prstGeom>
          <a:noFill/>
          <a:ln w="9525">
            <a:noFill/>
            <a:miter lim="800000"/>
            <a:headEnd/>
            <a:tailEnd/>
          </a:ln>
        </p:spPr>
        <p:txBody>
          <a:bodyPr wrap="square" rtlCol="0">
            <a:spAutoFit/>
          </a:bodyPr>
          <a:lstStyle/>
          <a:p>
            <a:pPr algn="ctr"/>
            <a:r>
              <a:rPr lang="en-US" sz="2800" dirty="0">
                <a:solidFill>
                  <a:srgbClr val="002060"/>
                </a:solidFill>
                <a:latin typeface="Tekton Pro" pitchFamily="34" charset="0"/>
              </a:rPr>
              <a:t>Answers</a:t>
            </a:r>
          </a:p>
        </p:txBody>
      </p:sp>
    </p:spTree>
    <p:extLst>
      <p:ext uri="{BB962C8B-B14F-4D97-AF65-F5344CB8AC3E}">
        <p14:creationId xmlns:p14="http://schemas.microsoft.com/office/powerpoint/2010/main" val="343993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38"/>
                                        </p:tgtEl>
                                        <p:attrNameLst>
                                          <p:attrName>style.visibility</p:attrName>
                                        </p:attrNameLst>
                                      </p:cBhvr>
                                      <p:to>
                                        <p:strVal val="visible"/>
                                      </p:to>
                                    </p:set>
                                    <p:animEffect transition="in" filter="fade">
                                      <p:cBhvr>
                                        <p:cTn id="66" dur="500"/>
                                        <p:tgtEl>
                                          <p:spTgt spid="1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9"/>
                                        </p:tgtEl>
                                        <p:attrNameLst>
                                          <p:attrName>style.visibility</p:attrName>
                                        </p:attrNameLst>
                                      </p:cBhvr>
                                      <p:to>
                                        <p:strVal val="visible"/>
                                      </p:to>
                                    </p:set>
                                    <p:animEffect transition="in" filter="fade">
                                      <p:cBhvr>
                                        <p:cTn id="87" dur="500"/>
                                        <p:tgtEl>
                                          <p:spTgt spid="13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500"/>
                                        <p:tgtEl>
                                          <p:spTgt spid="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500"/>
                                        <p:tgtEl>
                                          <p:spTgt spid="3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fade">
                                      <p:cBhvr>
                                        <p:cTn id="110" dur="500"/>
                                        <p:tgtEl>
                                          <p:spTgt spid="3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fade">
                                      <p:cBhvr>
                                        <p:cTn id="113" dur="500"/>
                                        <p:tgtEl>
                                          <p:spTgt spid="3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500"/>
                                        <p:tgtEl>
                                          <p:spTgt spid="3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fade">
                                      <p:cBhvr>
                                        <p:cTn id="122" dur="500"/>
                                        <p:tgtEl>
                                          <p:spTgt spid="3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500"/>
                                        <p:tgtEl>
                                          <p:spTgt spid="40"/>
                                        </p:tgtEl>
                                      </p:cBhvr>
                                    </p:animEffect>
                                  </p:childTnLst>
                                </p:cTn>
                              </p:par>
                              <p:par>
                                <p:cTn id="126" presetID="10" presetClass="entr" presetSubtype="0" fill="hold"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fade">
                                      <p:cBhvr>
                                        <p:cTn id="128" dur="500"/>
                                        <p:tgtEl>
                                          <p:spTgt spid="42"/>
                                        </p:tgtEl>
                                      </p:cBhvr>
                                    </p:animEffect>
                                  </p:childTnLst>
                                </p:cTn>
                              </p:par>
                              <p:par>
                                <p:cTn id="129" presetID="10" presetClass="entr" presetSubtype="0" fill="hold"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par>
                                <p:cTn id="132" presetID="10" presetClass="entr" presetSubtype="0" fill="hold" nodeType="with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fade">
                                      <p:cBhvr>
                                        <p:cTn id="134" dur="500"/>
                                        <p:tgtEl>
                                          <p:spTgt spid="47"/>
                                        </p:tgtEl>
                                      </p:cBhvr>
                                    </p:animEffect>
                                  </p:childTnLst>
                                </p:cTn>
                              </p:par>
                              <p:par>
                                <p:cTn id="135" presetID="10"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par>
                                <p:cTn id="138" presetID="10" presetClass="entr" presetSubtype="0" fill="hold" nodeType="with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fade">
                                      <p:cBhvr>
                                        <p:cTn id="140" dur="500"/>
                                        <p:tgtEl>
                                          <p:spTgt spid="51"/>
                                        </p:tgtEl>
                                      </p:cBhvr>
                                    </p:animEffect>
                                  </p:childTnLst>
                                </p:cTn>
                              </p:par>
                              <p:par>
                                <p:cTn id="141" presetID="10" presetClass="entr" presetSubtype="0" fill="hold" nodeType="withEffect">
                                  <p:stCondLst>
                                    <p:cond delay="0"/>
                                  </p:stCondLst>
                                  <p:childTnLst>
                                    <p:set>
                                      <p:cBhvr>
                                        <p:cTn id="142" dur="1" fill="hold">
                                          <p:stCondLst>
                                            <p:cond delay="0"/>
                                          </p:stCondLst>
                                        </p:cTn>
                                        <p:tgtEl>
                                          <p:spTgt spid="53"/>
                                        </p:tgtEl>
                                        <p:attrNameLst>
                                          <p:attrName>style.visibility</p:attrName>
                                        </p:attrNameLst>
                                      </p:cBhvr>
                                      <p:to>
                                        <p:strVal val="visible"/>
                                      </p:to>
                                    </p:set>
                                    <p:animEffect transition="in" filter="fade">
                                      <p:cBhvr>
                                        <p:cTn id="143" dur="500"/>
                                        <p:tgtEl>
                                          <p:spTgt spid="53"/>
                                        </p:tgtEl>
                                      </p:cBhvr>
                                    </p:animEffect>
                                  </p:childTnLst>
                                </p:cTn>
                              </p:par>
                              <p:par>
                                <p:cTn id="144" presetID="10" presetClass="entr" presetSubtype="0" fill="hold" nodeType="withEffect">
                                  <p:stCondLst>
                                    <p:cond delay="0"/>
                                  </p:stCondLst>
                                  <p:childTnLst>
                                    <p:set>
                                      <p:cBhvr>
                                        <p:cTn id="145" dur="1" fill="hold">
                                          <p:stCondLst>
                                            <p:cond delay="0"/>
                                          </p:stCondLst>
                                        </p:cTn>
                                        <p:tgtEl>
                                          <p:spTgt spid="55"/>
                                        </p:tgtEl>
                                        <p:attrNameLst>
                                          <p:attrName>style.visibility</p:attrName>
                                        </p:attrNameLst>
                                      </p:cBhvr>
                                      <p:to>
                                        <p:strVal val="visible"/>
                                      </p:to>
                                    </p:set>
                                    <p:animEffect transition="in" filter="fade">
                                      <p:cBhvr>
                                        <p:cTn id="146" dur="500"/>
                                        <p:tgtEl>
                                          <p:spTgt spid="55"/>
                                        </p:tgtEl>
                                      </p:cBhvr>
                                    </p:animEffect>
                                  </p:childTnLst>
                                </p:cTn>
                              </p:par>
                              <p:par>
                                <p:cTn id="147" presetID="10" presetClass="entr" presetSubtype="0" fill="hold" nodeType="with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fade">
                                      <p:cBhvr>
                                        <p:cTn id="149" dur="500"/>
                                        <p:tgtEl>
                                          <p:spTgt spid="58"/>
                                        </p:tgtEl>
                                      </p:cBhvr>
                                    </p:animEffect>
                                  </p:childTnLst>
                                </p:cTn>
                              </p:par>
                              <p:par>
                                <p:cTn id="150" presetID="10" presetClass="entr" presetSubtype="0" fill="hold" nodeType="withEffect">
                                  <p:stCondLst>
                                    <p:cond delay="0"/>
                                  </p:stCondLst>
                                  <p:childTnLst>
                                    <p:set>
                                      <p:cBhvr>
                                        <p:cTn id="151" dur="1" fill="hold">
                                          <p:stCondLst>
                                            <p:cond delay="0"/>
                                          </p:stCondLst>
                                        </p:cTn>
                                        <p:tgtEl>
                                          <p:spTgt spid="60"/>
                                        </p:tgtEl>
                                        <p:attrNameLst>
                                          <p:attrName>style.visibility</p:attrName>
                                        </p:attrNameLst>
                                      </p:cBhvr>
                                      <p:to>
                                        <p:strVal val="visible"/>
                                      </p:to>
                                    </p:set>
                                    <p:animEffect transition="in" filter="fade">
                                      <p:cBhvr>
                                        <p:cTn id="152" dur="500"/>
                                        <p:tgtEl>
                                          <p:spTgt spid="60"/>
                                        </p:tgtEl>
                                      </p:cBhvr>
                                    </p:animEffect>
                                  </p:childTnLst>
                                </p:cTn>
                              </p:par>
                              <p:par>
                                <p:cTn id="153" presetID="10" presetClass="entr" presetSubtype="0" fill="hold" nodeType="withEffect">
                                  <p:stCondLst>
                                    <p:cond delay="0"/>
                                  </p:stCondLst>
                                  <p:childTnLst>
                                    <p:set>
                                      <p:cBhvr>
                                        <p:cTn id="154" dur="1" fill="hold">
                                          <p:stCondLst>
                                            <p:cond delay="0"/>
                                          </p:stCondLst>
                                        </p:cTn>
                                        <p:tgtEl>
                                          <p:spTgt spid="65"/>
                                        </p:tgtEl>
                                        <p:attrNameLst>
                                          <p:attrName>style.visibility</p:attrName>
                                        </p:attrNameLst>
                                      </p:cBhvr>
                                      <p:to>
                                        <p:strVal val="visible"/>
                                      </p:to>
                                    </p:set>
                                    <p:animEffect transition="in" filter="fade">
                                      <p:cBhvr>
                                        <p:cTn id="155" dur="500"/>
                                        <p:tgtEl>
                                          <p:spTgt spid="65"/>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40"/>
                                        </p:tgtEl>
                                        <p:attrNameLst>
                                          <p:attrName>style.visibility</p:attrName>
                                        </p:attrNameLst>
                                      </p:cBhvr>
                                      <p:to>
                                        <p:strVal val="visible"/>
                                      </p:to>
                                    </p:set>
                                    <p:animEffect transition="in" filter="fade">
                                      <p:cBhvr>
                                        <p:cTn id="158" dur="500"/>
                                        <p:tgtEl>
                                          <p:spTgt spid="14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6"/>
                                        </p:tgtEl>
                                        <p:attrNameLst>
                                          <p:attrName>style.visibility</p:attrName>
                                        </p:attrNameLst>
                                      </p:cBhvr>
                                      <p:to>
                                        <p:strVal val="visible"/>
                                      </p:to>
                                    </p:set>
                                    <p:animEffect transition="in" filter="fade">
                                      <p:cBhvr>
                                        <p:cTn id="166" dur="500"/>
                                        <p:tgtEl>
                                          <p:spTgt spid="6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7"/>
                                        </p:tgtEl>
                                        <p:attrNameLst>
                                          <p:attrName>style.visibility</p:attrName>
                                        </p:attrNameLst>
                                      </p:cBhvr>
                                      <p:to>
                                        <p:strVal val="visible"/>
                                      </p:to>
                                    </p:set>
                                    <p:animEffect transition="in" filter="fade">
                                      <p:cBhvr>
                                        <p:cTn id="169" dur="500"/>
                                        <p:tgtEl>
                                          <p:spTgt spid="6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8"/>
                                        </p:tgtEl>
                                        <p:attrNameLst>
                                          <p:attrName>style.visibility</p:attrName>
                                        </p:attrNameLst>
                                      </p:cBhvr>
                                      <p:to>
                                        <p:strVal val="visible"/>
                                      </p:to>
                                    </p:set>
                                    <p:animEffect transition="in" filter="fade">
                                      <p:cBhvr>
                                        <p:cTn id="172" dur="500"/>
                                        <p:tgtEl>
                                          <p:spTgt spid="6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69"/>
                                        </p:tgtEl>
                                        <p:attrNameLst>
                                          <p:attrName>style.visibility</p:attrName>
                                        </p:attrNameLst>
                                      </p:cBhvr>
                                      <p:to>
                                        <p:strVal val="visible"/>
                                      </p:to>
                                    </p:set>
                                    <p:animEffect transition="in" filter="fade">
                                      <p:cBhvr>
                                        <p:cTn id="175" dur="500"/>
                                        <p:tgtEl>
                                          <p:spTgt spid="69"/>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70"/>
                                        </p:tgtEl>
                                        <p:attrNameLst>
                                          <p:attrName>style.visibility</p:attrName>
                                        </p:attrNameLst>
                                      </p:cBhvr>
                                      <p:to>
                                        <p:strVal val="visible"/>
                                      </p:to>
                                    </p:set>
                                    <p:animEffect transition="in" filter="fade">
                                      <p:cBhvr>
                                        <p:cTn id="178" dur="500"/>
                                        <p:tgtEl>
                                          <p:spTgt spid="70"/>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71"/>
                                        </p:tgtEl>
                                        <p:attrNameLst>
                                          <p:attrName>style.visibility</p:attrName>
                                        </p:attrNameLst>
                                      </p:cBhvr>
                                      <p:to>
                                        <p:strVal val="visible"/>
                                      </p:to>
                                    </p:set>
                                    <p:animEffect transition="in" filter="fade">
                                      <p:cBhvr>
                                        <p:cTn id="181" dur="500"/>
                                        <p:tgtEl>
                                          <p:spTgt spid="71"/>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72"/>
                                        </p:tgtEl>
                                        <p:attrNameLst>
                                          <p:attrName>style.visibility</p:attrName>
                                        </p:attrNameLst>
                                      </p:cBhvr>
                                      <p:to>
                                        <p:strVal val="visible"/>
                                      </p:to>
                                    </p:set>
                                    <p:animEffect transition="in" filter="fade">
                                      <p:cBhvr>
                                        <p:cTn id="184" dur="500"/>
                                        <p:tgtEl>
                                          <p:spTgt spid="72"/>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73"/>
                                        </p:tgtEl>
                                        <p:attrNameLst>
                                          <p:attrName>style.visibility</p:attrName>
                                        </p:attrNameLst>
                                      </p:cBhvr>
                                      <p:to>
                                        <p:strVal val="visible"/>
                                      </p:to>
                                    </p:set>
                                    <p:animEffect transition="in" filter="fade">
                                      <p:cBhvr>
                                        <p:cTn id="187" dur="500"/>
                                        <p:tgtEl>
                                          <p:spTgt spid="73"/>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74"/>
                                        </p:tgtEl>
                                        <p:attrNameLst>
                                          <p:attrName>style.visibility</p:attrName>
                                        </p:attrNameLst>
                                      </p:cBhvr>
                                      <p:to>
                                        <p:strVal val="visible"/>
                                      </p:to>
                                    </p:set>
                                    <p:animEffect transition="in" filter="fade">
                                      <p:cBhvr>
                                        <p:cTn id="190" dur="500"/>
                                        <p:tgtEl>
                                          <p:spTgt spid="74"/>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75"/>
                                        </p:tgtEl>
                                        <p:attrNameLst>
                                          <p:attrName>style.visibility</p:attrName>
                                        </p:attrNameLst>
                                      </p:cBhvr>
                                      <p:to>
                                        <p:strVal val="visible"/>
                                      </p:to>
                                    </p:set>
                                    <p:animEffect transition="in" filter="fade">
                                      <p:cBhvr>
                                        <p:cTn id="193" dur="500"/>
                                        <p:tgtEl>
                                          <p:spTgt spid="75"/>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76"/>
                                        </p:tgtEl>
                                        <p:attrNameLst>
                                          <p:attrName>style.visibility</p:attrName>
                                        </p:attrNameLst>
                                      </p:cBhvr>
                                      <p:to>
                                        <p:strVal val="visible"/>
                                      </p:to>
                                    </p:set>
                                    <p:animEffect transition="in" filter="fade">
                                      <p:cBhvr>
                                        <p:cTn id="196" dur="500"/>
                                        <p:tgtEl>
                                          <p:spTgt spid="76"/>
                                        </p:tgtEl>
                                      </p:cBhvr>
                                    </p:animEffect>
                                  </p:childTnLst>
                                </p:cTn>
                              </p:par>
                              <p:par>
                                <p:cTn id="197" presetID="10" presetClass="entr" presetSubtype="0" fill="hold" nodeType="withEffect">
                                  <p:stCondLst>
                                    <p:cond delay="0"/>
                                  </p:stCondLst>
                                  <p:childTnLst>
                                    <p:set>
                                      <p:cBhvr>
                                        <p:cTn id="198" dur="1" fill="hold">
                                          <p:stCondLst>
                                            <p:cond delay="0"/>
                                          </p:stCondLst>
                                        </p:cTn>
                                        <p:tgtEl>
                                          <p:spTgt spid="77"/>
                                        </p:tgtEl>
                                        <p:attrNameLst>
                                          <p:attrName>style.visibility</p:attrName>
                                        </p:attrNameLst>
                                      </p:cBhvr>
                                      <p:to>
                                        <p:strVal val="visible"/>
                                      </p:to>
                                    </p:set>
                                    <p:animEffect transition="in" filter="fade">
                                      <p:cBhvr>
                                        <p:cTn id="199" dur="500"/>
                                        <p:tgtEl>
                                          <p:spTgt spid="77"/>
                                        </p:tgtEl>
                                      </p:cBhvr>
                                    </p:animEffect>
                                  </p:childTnLst>
                                </p:cTn>
                              </p:par>
                              <p:par>
                                <p:cTn id="200" presetID="10" presetClass="entr" presetSubtype="0" fill="hold" nodeType="withEffect">
                                  <p:stCondLst>
                                    <p:cond delay="0"/>
                                  </p:stCondLst>
                                  <p:childTnLst>
                                    <p:set>
                                      <p:cBhvr>
                                        <p:cTn id="201" dur="1" fill="hold">
                                          <p:stCondLst>
                                            <p:cond delay="0"/>
                                          </p:stCondLst>
                                        </p:cTn>
                                        <p:tgtEl>
                                          <p:spTgt spid="78"/>
                                        </p:tgtEl>
                                        <p:attrNameLst>
                                          <p:attrName>style.visibility</p:attrName>
                                        </p:attrNameLst>
                                      </p:cBhvr>
                                      <p:to>
                                        <p:strVal val="visible"/>
                                      </p:to>
                                    </p:set>
                                    <p:animEffect transition="in" filter="fade">
                                      <p:cBhvr>
                                        <p:cTn id="202" dur="500"/>
                                        <p:tgtEl>
                                          <p:spTgt spid="78"/>
                                        </p:tgtEl>
                                      </p:cBhvr>
                                    </p:animEffect>
                                  </p:childTnLst>
                                </p:cTn>
                              </p:par>
                              <p:par>
                                <p:cTn id="203" presetID="10" presetClass="entr" presetSubtype="0" fill="hold" nodeType="withEffect">
                                  <p:stCondLst>
                                    <p:cond delay="0"/>
                                  </p:stCondLst>
                                  <p:childTnLst>
                                    <p:set>
                                      <p:cBhvr>
                                        <p:cTn id="204" dur="1" fill="hold">
                                          <p:stCondLst>
                                            <p:cond delay="0"/>
                                          </p:stCondLst>
                                        </p:cTn>
                                        <p:tgtEl>
                                          <p:spTgt spid="79"/>
                                        </p:tgtEl>
                                        <p:attrNameLst>
                                          <p:attrName>style.visibility</p:attrName>
                                        </p:attrNameLst>
                                      </p:cBhvr>
                                      <p:to>
                                        <p:strVal val="visible"/>
                                      </p:to>
                                    </p:set>
                                    <p:animEffect transition="in" filter="fade">
                                      <p:cBhvr>
                                        <p:cTn id="205" dur="500"/>
                                        <p:tgtEl>
                                          <p:spTgt spid="79"/>
                                        </p:tgtEl>
                                      </p:cBhvr>
                                    </p:animEffect>
                                  </p:childTnLst>
                                </p:cTn>
                              </p:par>
                              <p:par>
                                <p:cTn id="206" presetID="10" presetClass="entr" presetSubtype="0" fill="hold" nodeType="withEffect">
                                  <p:stCondLst>
                                    <p:cond delay="0"/>
                                  </p:stCondLst>
                                  <p:childTnLst>
                                    <p:set>
                                      <p:cBhvr>
                                        <p:cTn id="207" dur="1" fill="hold">
                                          <p:stCondLst>
                                            <p:cond delay="0"/>
                                          </p:stCondLst>
                                        </p:cTn>
                                        <p:tgtEl>
                                          <p:spTgt spid="80"/>
                                        </p:tgtEl>
                                        <p:attrNameLst>
                                          <p:attrName>style.visibility</p:attrName>
                                        </p:attrNameLst>
                                      </p:cBhvr>
                                      <p:to>
                                        <p:strVal val="visible"/>
                                      </p:to>
                                    </p:set>
                                    <p:animEffect transition="in" filter="fade">
                                      <p:cBhvr>
                                        <p:cTn id="208" dur="500"/>
                                        <p:tgtEl>
                                          <p:spTgt spid="80"/>
                                        </p:tgtEl>
                                      </p:cBhvr>
                                    </p:animEffect>
                                  </p:childTnLst>
                                </p:cTn>
                              </p:par>
                              <p:par>
                                <p:cTn id="209" presetID="10" presetClass="entr" presetSubtype="0" fill="hold" nodeType="with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fade">
                                      <p:cBhvr>
                                        <p:cTn id="211" dur="500"/>
                                        <p:tgtEl>
                                          <p:spTgt spid="81"/>
                                        </p:tgtEl>
                                      </p:cBhvr>
                                    </p:animEffect>
                                  </p:childTnLst>
                                </p:cTn>
                              </p:par>
                              <p:par>
                                <p:cTn id="212" presetID="10" presetClass="entr" presetSubtype="0" fill="hold" nodeType="withEffect">
                                  <p:stCondLst>
                                    <p:cond delay="0"/>
                                  </p:stCondLst>
                                  <p:childTnLst>
                                    <p:set>
                                      <p:cBhvr>
                                        <p:cTn id="213" dur="1" fill="hold">
                                          <p:stCondLst>
                                            <p:cond delay="0"/>
                                          </p:stCondLst>
                                        </p:cTn>
                                        <p:tgtEl>
                                          <p:spTgt spid="82"/>
                                        </p:tgtEl>
                                        <p:attrNameLst>
                                          <p:attrName>style.visibility</p:attrName>
                                        </p:attrNameLst>
                                      </p:cBhvr>
                                      <p:to>
                                        <p:strVal val="visible"/>
                                      </p:to>
                                    </p:set>
                                    <p:animEffect transition="in" filter="fade">
                                      <p:cBhvr>
                                        <p:cTn id="214" dur="500"/>
                                        <p:tgtEl>
                                          <p:spTgt spid="82"/>
                                        </p:tgtEl>
                                      </p:cBhvr>
                                    </p:animEffect>
                                  </p:childTnLst>
                                </p:cTn>
                              </p:par>
                              <p:par>
                                <p:cTn id="215" presetID="10" presetClass="entr" presetSubtype="0" fill="hold" nodeType="withEffect">
                                  <p:stCondLst>
                                    <p:cond delay="0"/>
                                  </p:stCondLst>
                                  <p:childTnLst>
                                    <p:set>
                                      <p:cBhvr>
                                        <p:cTn id="216" dur="1" fill="hold">
                                          <p:stCondLst>
                                            <p:cond delay="0"/>
                                          </p:stCondLst>
                                        </p:cTn>
                                        <p:tgtEl>
                                          <p:spTgt spid="83"/>
                                        </p:tgtEl>
                                        <p:attrNameLst>
                                          <p:attrName>style.visibility</p:attrName>
                                        </p:attrNameLst>
                                      </p:cBhvr>
                                      <p:to>
                                        <p:strVal val="visible"/>
                                      </p:to>
                                    </p:set>
                                    <p:animEffect transition="in" filter="fade">
                                      <p:cBhvr>
                                        <p:cTn id="217" dur="500"/>
                                        <p:tgtEl>
                                          <p:spTgt spid="83"/>
                                        </p:tgtEl>
                                      </p:cBhvr>
                                    </p:animEffect>
                                  </p:childTnLst>
                                </p:cTn>
                              </p:par>
                              <p:par>
                                <p:cTn id="218" presetID="10" presetClass="entr" presetSubtype="0" fill="hold" nodeType="withEffect">
                                  <p:stCondLst>
                                    <p:cond delay="0"/>
                                  </p:stCondLst>
                                  <p:childTnLst>
                                    <p:set>
                                      <p:cBhvr>
                                        <p:cTn id="219" dur="1" fill="hold">
                                          <p:stCondLst>
                                            <p:cond delay="0"/>
                                          </p:stCondLst>
                                        </p:cTn>
                                        <p:tgtEl>
                                          <p:spTgt spid="84"/>
                                        </p:tgtEl>
                                        <p:attrNameLst>
                                          <p:attrName>style.visibility</p:attrName>
                                        </p:attrNameLst>
                                      </p:cBhvr>
                                      <p:to>
                                        <p:strVal val="visible"/>
                                      </p:to>
                                    </p:set>
                                    <p:animEffect transition="in" filter="fade">
                                      <p:cBhvr>
                                        <p:cTn id="220" dur="500"/>
                                        <p:tgtEl>
                                          <p:spTgt spid="84"/>
                                        </p:tgtEl>
                                      </p:cBhvr>
                                    </p:animEffect>
                                  </p:childTnLst>
                                </p:cTn>
                              </p:par>
                              <p:par>
                                <p:cTn id="221" presetID="10" presetClass="entr" presetSubtype="0" fill="hold" nodeType="withEffect">
                                  <p:stCondLst>
                                    <p:cond delay="0"/>
                                  </p:stCondLst>
                                  <p:childTnLst>
                                    <p:set>
                                      <p:cBhvr>
                                        <p:cTn id="222" dur="1" fill="hold">
                                          <p:stCondLst>
                                            <p:cond delay="0"/>
                                          </p:stCondLst>
                                        </p:cTn>
                                        <p:tgtEl>
                                          <p:spTgt spid="85"/>
                                        </p:tgtEl>
                                        <p:attrNameLst>
                                          <p:attrName>style.visibility</p:attrName>
                                        </p:attrNameLst>
                                      </p:cBhvr>
                                      <p:to>
                                        <p:strVal val="visible"/>
                                      </p:to>
                                    </p:set>
                                    <p:animEffect transition="in" filter="fade">
                                      <p:cBhvr>
                                        <p:cTn id="223" dur="500"/>
                                        <p:tgtEl>
                                          <p:spTgt spid="85"/>
                                        </p:tgtEl>
                                      </p:cBhvr>
                                    </p:animEffect>
                                  </p:childTnLst>
                                </p:cTn>
                              </p:par>
                              <p:par>
                                <p:cTn id="224" presetID="10" presetClass="entr" presetSubtype="0" fill="hold" nodeType="withEffect">
                                  <p:stCondLst>
                                    <p:cond delay="0"/>
                                  </p:stCondLst>
                                  <p:childTnLst>
                                    <p:set>
                                      <p:cBhvr>
                                        <p:cTn id="225" dur="1" fill="hold">
                                          <p:stCondLst>
                                            <p:cond delay="0"/>
                                          </p:stCondLst>
                                        </p:cTn>
                                        <p:tgtEl>
                                          <p:spTgt spid="86"/>
                                        </p:tgtEl>
                                        <p:attrNameLst>
                                          <p:attrName>style.visibility</p:attrName>
                                        </p:attrNameLst>
                                      </p:cBhvr>
                                      <p:to>
                                        <p:strVal val="visible"/>
                                      </p:to>
                                    </p:set>
                                    <p:animEffect transition="in" filter="fade">
                                      <p:cBhvr>
                                        <p:cTn id="226" dur="500"/>
                                        <p:tgtEl>
                                          <p:spTgt spid="86"/>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141"/>
                                        </p:tgtEl>
                                        <p:attrNameLst>
                                          <p:attrName>style.visibility</p:attrName>
                                        </p:attrNameLst>
                                      </p:cBhvr>
                                      <p:to>
                                        <p:strVal val="visible"/>
                                      </p:to>
                                    </p:set>
                                    <p:animEffect transition="in" filter="fade">
                                      <p:cBhvr>
                                        <p:cTn id="229" dur="500"/>
                                        <p:tgtEl>
                                          <p:spTgt spid="141"/>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6"/>
                                        </p:tgtEl>
                                        <p:attrNameLst>
                                          <p:attrName>style.visibility</p:attrName>
                                        </p:attrNameLst>
                                      </p:cBhvr>
                                      <p:to>
                                        <p:strVal val="visible"/>
                                      </p:to>
                                    </p:set>
                                    <p:animEffect transition="in" filter="fade">
                                      <p:cBhvr>
                                        <p:cTn id="234" dur="500"/>
                                        <p:tgtEl>
                                          <p:spTgt spid="6"/>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115"/>
                                        </p:tgtEl>
                                        <p:attrNameLst>
                                          <p:attrName>style.visibility</p:attrName>
                                        </p:attrNameLst>
                                      </p:cBhvr>
                                      <p:to>
                                        <p:strVal val="visible"/>
                                      </p:to>
                                    </p:set>
                                    <p:animEffect transition="in" filter="fade">
                                      <p:cBhvr>
                                        <p:cTn id="237" dur="500"/>
                                        <p:tgtEl>
                                          <p:spTgt spid="115"/>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116"/>
                                        </p:tgtEl>
                                        <p:attrNameLst>
                                          <p:attrName>style.visibility</p:attrName>
                                        </p:attrNameLst>
                                      </p:cBhvr>
                                      <p:to>
                                        <p:strVal val="visible"/>
                                      </p:to>
                                    </p:set>
                                    <p:animEffect transition="in" filter="fade">
                                      <p:cBhvr>
                                        <p:cTn id="240" dur="500"/>
                                        <p:tgtEl>
                                          <p:spTgt spid="116"/>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117"/>
                                        </p:tgtEl>
                                        <p:attrNameLst>
                                          <p:attrName>style.visibility</p:attrName>
                                        </p:attrNameLst>
                                      </p:cBhvr>
                                      <p:to>
                                        <p:strVal val="visible"/>
                                      </p:to>
                                    </p:set>
                                    <p:animEffect transition="in" filter="fade">
                                      <p:cBhvr>
                                        <p:cTn id="243" dur="500"/>
                                        <p:tgtEl>
                                          <p:spTgt spid="117"/>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118"/>
                                        </p:tgtEl>
                                        <p:attrNameLst>
                                          <p:attrName>style.visibility</p:attrName>
                                        </p:attrNameLst>
                                      </p:cBhvr>
                                      <p:to>
                                        <p:strVal val="visible"/>
                                      </p:to>
                                    </p:set>
                                    <p:animEffect transition="in" filter="fade">
                                      <p:cBhvr>
                                        <p:cTn id="246" dur="500"/>
                                        <p:tgtEl>
                                          <p:spTgt spid="11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119"/>
                                        </p:tgtEl>
                                        <p:attrNameLst>
                                          <p:attrName>style.visibility</p:attrName>
                                        </p:attrNameLst>
                                      </p:cBhvr>
                                      <p:to>
                                        <p:strVal val="visible"/>
                                      </p:to>
                                    </p:set>
                                    <p:animEffect transition="in" filter="fade">
                                      <p:cBhvr>
                                        <p:cTn id="249" dur="500"/>
                                        <p:tgtEl>
                                          <p:spTgt spid="119"/>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120"/>
                                        </p:tgtEl>
                                        <p:attrNameLst>
                                          <p:attrName>style.visibility</p:attrName>
                                        </p:attrNameLst>
                                      </p:cBhvr>
                                      <p:to>
                                        <p:strVal val="visible"/>
                                      </p:to>
                                    </p:set>
                                    <p:animEffect transition="in" filter="fade">
                                      <p:cBhvr>
                                        <p:cTn id="252" dur="500"/>
                                        <p:tgtEl>
                                          <p:spTgt spid="120"/>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21"/>
                                        </p:tgtEl>
                                        <p:attrNameLst>
                                          <p:attrName>style.visibility</p:attrName>
                                        </p:attrNameLst>
                                      </p:cBhvr>
                                      <p:to>
                                        <p:strVal val="visible"/>
                                      </p:to>
                                    </p:set>
                                    <p:animEffect transition="in" filter="fade">
                                      <p:cBhvr>
                                        <p:cTn id="255" dur="500"/>
                                        <p:tgtEl>
                                          <p:spTgt spid="121"/>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122"/>
                                        </p:tgtEl>
                                        <p:attrNameLst>
                                          <p:attrName>style.visibility</p:attrName>
                                        </p:attrNameLst>
                                      </p:cBhvr>
                                      <p:to>
                                        <p:strVal val="visible"/>
                                      </p:to>
                                    </p:set>
                                    <p:animEffect transition="in" filter="fade">
                                      <p:cBhvr>
                                        <p:cTn id="258" dur="500"/>
                                        <p:tgtEl>
                                          <p:spTgt spid="122"/>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23"/>
                                        </p:tgtEl>
                                        <p:attrNameLst>
                                          <p:attrName>style.visibility</p:attrName>
                                        </p:attrNameLst>
                                      </p:cBhvr>
                                      <p:to>
                                        <p:strVal val="visible"/>
                                      </p:to>
                                    </p:set>
                                    <p:animEffect transition="in" filter="fade">
                                      <p:cBhvr>
                                        <p:cTn id="261" dur="500"/>
                                        <p:tgtEl>
                                          <p:spTgt spid="123"/>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24"/>
                                        </p:tgtEl>
                                        <p:attrNameLst>
                                          <p:attrName>style.visibility</p:attrName>
                                        </p:attrNameLst>
                                      </p:cBhvr>
                                      <p:to>
                                        <p:strVal val="visible"/>
                                      </p:to>
                                    </p:set>
                                    <p:animEffect transition="in" filter="fade">
                                      <p:cBhvr>
                                        <p:cTn id="264" dur="500"/>
                                        <p:tgtEl>
                                          <p:spTgt spid="124"/>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fade">
                                      <p:cBhvr>
                                        <p:cTn id="267" dur="500"/>
                                        <p:tgtEl>
                                          <p:spTgt spid="125"/>
                                        </p:tgtEl>
                                      </p:cBhvr>
                                    </p:animEffect>
                                  </p:childTnLst>
                                </p:cTn>
                              </p:par>
                              <p:par>
                                <p:cTn id="268" presetID="10" presetClass="entr" presetSubtype="0" fill="hold"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fade">
                                      <p:cBhvr>
                                        <p:cTn id="270" dur="500"/>
                                        <p:tgtEl>
                                          <p:spTgt spid="126"/>
                                        </p:tgtEl>
                                      </p:cBhvr>
                                    </p:animEffect>
                                  </p:childTnLst>
                                </p:cTn>
                              </p:par>
                              <p:par>
                                <p:cTn id="271" presetID="10" presetClass="entr" presetSubtype="0" fill="hold"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fade">
                                      <p:cBhvr>
                                        <p:cTn id="273" dur="500"/>
                                        <p:tgtEl>
                                          <p:spTgt spid="127"/>
                                        </p:tgtEl>
                                      </p:cBhvr>
                                    </p:animEffect>
                                  </p:childTnLst>
                                </p:cTn>
                              </p:par>
                              <p:par>
                                <p:cTn id="274" presetID="10" presetClass="entr" presetSubtype="0" fill="hold"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fade">
                                      <p:cBhvr>
                                        <p:cTn id="276" dur="500"/>
                                        <p:tgtEl>
                                          <p:spTgt spid="128"/>
                                        </p:tgtEl>
                                      </p:cBhvr>
                                    </p:animEffect>
                                  </p:childTnLst>
                                </p:cTn>
                              </p:par>
                              <p:par>
                                <p:cTn id="277" presetID="10" presetClass="entr" presetSubtype="0" fill="hold"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fade">
                                      <p:cBhvr>
                                        <p:cTn id="279" dur="500"/>
                                        <p:tgtEl>
                                          <p:spTgt spid="129"/>
                                        </p:tgtEl>
                                      </p:cBhvr>
                                    </p:animEffect>
                                  </p:childTnLst>
                                </p:cTn>
                              </p:par>
                              <p:par>
                                <p:cTn id="280" presetID="10" presetClass="entr" presetSubtype="0" fill="hold" nodeType="withEffect">
                                  <p:stCondLst>
                                    <p:cond delay="0"/>
                                  </p:stCondLst>
                                  <p:childTnLst>
                                    <p:set>
                                      <p:cBhvr>
                                        <p:cTn id="281" dur="1" fill="hold">
                                          <p:stCondLst>
                                            <p:cond delay="0"/>
                                          </p:stCondLst>
                                        </p:cTn>
                                        <p:tgtEl>
                                          <p:spTgt spid="130"/>
                                        </p:tgtEl>
                                        <p:attrNameLst>
                                          <p:attrName>style.visibility</p:attrName>
                                        </p:attrNameLst>
                                      </p:cBhvr>
                                      <p:to>
                                        <p:strVal val="visible"/>
                                      </p:to>
                                    </p:set>
                                    <p:animEffect transition="in" filter="fade">
                                      <p:cBhvr>
                                        <p:cTn id="282" dur="500"/>
                                        <p:tgtEl>
                                          <p:spTgt spid="130"/>
                                        </p:tgtEl>
                                      </p:cBhvr>
                                    </p:animEffect>
                                  </p:childTnLst>
                                </p:cTn>
                              </p:par>
                              <p:par>
                                <p:cTn id="283" presetID="10" presetClass="entr" presetSubtype="0" fill="hold" nodeType="withEffect">
                                  <p:stCondLst>
                                    <p:cond delay="0"/>
                                  </p:stCondLst>
                                  <p:childTnLst>
                                    <p:set>
                                      <p:cBhvr>
                                        <p:cTn id="284" dur="1" fill="hold">
                                          <p:stCondLst>
                                            <p:cond delay="0"/>
                                          </p:stCondLst>
                                        </p:cTn>
                                        <p:tgtEl>
                                          <p:spTgt spid="131"/>
                                        </p:tgtEl>
                                        <p:attrNameLst>
                                          <p:attrName>style.visibility</p:attrName>
                                        </p:attrNameLst>
                                      </p:cBhvr>
                                      <p:to>
                                        <p:strVal val="visible"/>
                                      </p:to>
                                    </p:set>
                                    <p:animEffect transition="in" filter="fade">
                                      <p:cBhvr>
                                        <p:cTn id="285" dur="500"/>
                                        <p:tgtEl>
                                          <p:spTgt spid="131"/>
                                        </p:tgtEl>
                                      </p:cBhvr>
                                    </p:animEffect>
                                  </p:childTnLst>
                                </p:cTn>
                              </p:par>
                              <p:par>
                                <p:cTn id="286" presetID="10" presetClass="entr" presetSubtype="0" fill="hold" nodeType="withEffect">
                                  <p:stCondLst>
                                    <p:cond delay="0"/>
                                  </p:stCondLst>
                                  <p:childTnLst>
                                    <p:set>
                                      <p:cBhvr>
                                        <p:cTn id="287" dur="1" fill="hold">
                                          <p:stCondLst>
                                            <p:cond delay="0"/>
                                          </p:stCondLst>
                                        </p:cTn>
                                        <p:tgtEl>
                                          <p:spTgt spid="132"/>
                                        </p:tgtEl>
                                        <p:attrNameLst>
                                          <p:attrName>style.visibility</p:attrName>
                                        </p:attrNameLst>
                                      </p:cBhvr>
                                      <p:to>
                                        <p:strVal val="visible"/>
                                      </p:to>
                                    </p:set>
                                    <p:animEffect transition="in" filter="fade">
                                      <p:cBhvr>
                                        <p:cTn id="288" dur="500"/>
                                        <p:tgtEl>
                                          <p:spTgt spid="132"/>
                                        </p:tgtEl>
                                      </p:cBhvr>
                                    </p:animEffect>
                                  </p:childTnLst>
                                </p:cTn>
                              </p:par>
                              <p:par>
                                <p:cTn id="289" presetID="10" presetClass="entr" presetSubtype="0" fill="hold" nodeType="withEffect">
                                  <p:stCondLst>
                                    <p:cond delay="0"/>
                                  </p:stCondLst>
                                  <p:childTnLst>
                                    <p:set>
                                      <p:cBhvr>
                                        <p:cTn id="290" dur="1" fill="hold">
                                          <p:stCondLst>
                                            <p:cond delay="0"/>
                                          </p:stCondLst>
                                        </p:cTn>
                                        <p:tgtEl>
                                          <p:spTgt spid="133"/>
                                        </p:tgtEl>
                                        <p:attrNameLst>
                                          <p:attrName>style.visibility</p:attrName>
                                        </p:attrNameLst>
                                      </p:cBhvr>
                                      <p:to>
                                        <p:strVal val="visible"/>
                                      </p:to>
                                    </p:set>
                                    <p:animEffect transition="in" filter="fade">
                                      <p:cBhvr>
                                        <p:cTn id="291" dur="500"/>
                                        <p:tgtEl>
                                          <p:spTgt spid="133"/>
                                        </p:tgtEl>
                                      </p:cBhvr>
                                    </p:animEffect>
                                  </p:childTnLst>
                                </p:cTn>
                              </p:par>
                              <p:par>
                                <p:cTn id="292" presetID="10" presetClass="entr" presetSubtype="0" fill="hold" nodeType="withEffect">
                                  <p:stCondLst>
                                    <p:cond delay="0"/>
                                  </p:stCondLst>
                                  <p:childTnLst>
                                    <p:set>
                                      <p:cBhvr>
                                        <p:cTn id="293" dur="1" fill="hold">
                                          <p:stCondLst>
                                            <p:cond delay="0"/>
                                          </p:stCondLst>
                                        </p:cTn>
                                        <p:tgtEl>
                                          <p:spTgt spid="134"/>
                                        </p:tgtEl>
                                        <p:attrNameLst>
                                          <p:attrName>style.visibility</p:attrName>
                                        </p:attrNameLst>
                                      </p:cBhvr>
                                      <p:to>
                                        <p:strVal val="visible"/>
                                      </p:to>
                                    </p:set>
                                    <p:animEffect transition="in" filter="fade">
                                      <p:cBhvr>
                                        <p:cTn id="294" dur="500"/>
                                        <p:tgtEl>
                                          <p:spTgt spid="134"/>
                                        </p:tgtEl>
                                      </p:cBhvr>
                                    </p:animEffect>
                                  </p:childTnLst>
                                </p:cTn>
                              </p:par>
                              <p:par>
                                <p:cTn id="295" presetID="10" presetClass="entr" presetSubtype="0" fill="hold" nodeType="withEffect">
                                  <p:stCondLst>
                                    <p:cond delay="0"/>
                                  </p:stCondLst>
                                  <p:childTnLst>
                                    <p:set>
                                      <p:cBhvr>
                                        <p:cTn id="296" dur="1" fill="hold">
                                          <p:stCondLst>
                                            <p:cond delay="0"/>
                                          </p:stCondLst>
                                        </p:cTn>
                                        <p:tgtEl>
                                          <p:spTgt spid="135"/>
                                        </p:tgtEl>
                                        <p:attrNameLst>
                                          <p:attrName>style.visibility</p:attrName>
                                        </p:attrNameLst>
                                      </p:cBhvr>
                                      <p:to>
                                        <p:strVal val="visible"/>
                                      </p:to>
                                    </p:set>
                                    <p:animEffect transition="in" filter="fade">
                                      <p:cBhvr>
                                        <p:cTn id="297" dur="500"/>
                                        <p:tgtEl>
                                          <p:spTgt spid="135"/>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142"/>
                                        </p:tgtEl>
                                        <p:attrNameLst>
                                          <p:attrName>style.visibility</p:attrName>
                                        </p:attrNameLst>
                                      </p:cBhvr>
                                      <p:to>
                                        <p:strVal val="visible"/>
                                      </p:to>
                                    </p:set>
                                    <p:animEffect transition="in" filter="fade">
                                      <p:cBhvr>
                                        <p:cTn id="300"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38" grpId="0"/>
      <p:bldP spid="139" grpId="0"/>
      <p:bldP spid="140" grpId="0"/>
      <p:bldP spid="141" grpId="0"/>
      <p:bldP spid="1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72800" cy="762000"/>
          </a:xfrm>
        </p:spPr>
        <p:txBody>
          <a:bodyPr/>
          <a:lstStyle/>
          <a:p>
            <a:pPr algn="l"/>
            <a:r>
              <a:rPr lang="en-US" dirty="0"/>
              <a:t>Defining the Problem and Selecting the Methods</a:t>
            </a:r>
          </a:p>
        </p:txBody>
      </p:sp>
      <p:pic>
        <p:nvPicPr>
          <p:cNvPr id="4" name="Picture 3"/>
          <p:cNvPicPr>
            <a:picLocks noChangeAspect="1"/>
          </p:cNvPicPr>
          <p:nvPr/>
        </p:nvPicPr>
        <p:blipFill>
          <a:blip r:embed="rId3">
            <a:duotone>
              <a:schemeClr val="accent5">
                <a:shade val="45000"/>
                <a:satMod val="135000"/>
              </a:schemeClr>
              <a:prstClr val="white"/>
            </a:duotone>
          </a:blip>
          <a:stretch>
            <a:fillRect/>
          </a:stretch>
        </p:blipFill>
        <p:spPr>
          <a:xfrm>
            <a:off x="1157143" y="762000"/>
            <a:ext cx="10153195" cy="597511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duotone>
              <a:schemeClr val="accent6">
                <a:shade val="45000"/>
                <a:satMod val="135000"/>
              </a:schemeClr>
              <a:prstClr val="white"/>
            </a:duotone>
          </a:blip>
          <a:stretch>
            <a:fillRect/>
          </a:stretch>
        </p:blipFill>
        <p:spPr>
          <a:xfrm>
            <a:off x="2071031" y="893490"/>
            <a:ext cx="7279574" cy="57121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093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72800" cy="762000"/>
          </a:xfrm>
        </p:spPr>
        <p:txBody>
          <a:bodyPr/>
          <a:lstStyle/>
          <a:p>
            <a:pPr algn="l"/>
            <a:r>
              <a:rPr lang="en-US" dirty="0"/>
              <a:t>Data Sourcing and Examination </a:t>
            </a:r>
          </a:p>
        </p:txBody>
      </p:sp>
      <p:pic>
        <p:nvPicPr>
          <p:cNvPr id="4" name="Picture 3"/>
          <p:cNvPicPr>
            <a:picLocks noChangeAspect="1"/>
          </p:cNvPicPr>
          <p:nvPr/>
        </p:nvPicPr>
        <p:blipFill>
          <a:blip r:embed="rId3"/>
          <a:stretch>
            <a:fillRect/>
          </a:stretch>
        </p:blipFill>
        <p:spPr>
          <a:xfrm>
            <a:off x="1199408" y="436534"/>
            <a:ext cx="11226141" cy="6719685"/>
          </a:xfrm>
          <a:prstGeom prst="rect">
            <a:avLst/>
          </a:prstGeom>
        </p:spPr>
      </p:pic>
    </p:spTree>
    <p:extLst>
      <p:ext uri="{BB962C8B-B14F-4D97-AF65-F5344CB8AC3E}">
        <p14:creationId xmlns:p14="http://schemas.microsoft.com/office/powerpoint/2010/main" val="42088406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R24 Dark Gray Template">
  <a:themeElements>
    <a:clrScheme name="TR24 Dark">
      <a:dk1>
        <a:srgbClr val="353535"/>
      </a:dk1>
      <a:lt1>
        <a:srgbClr val="FFFFFF"/>
      </a:lt1>
      <a:dk2>
        <a:srgbClr val="0078D7"/>
      </a:dk2>
      <a:lt2>
        <a:srgbClr val="E6E6E6"/>
      </a:lt2>
      <a:accent1>
        <a:srgbClr val="0078D7"/>
      </a:accent1>
      <a:accent2>
        <a:srgbClr val="00188F"/>
      </a:accent2>
      <a:accent3>
        <a:srgbClr val="00BCF2"/>
      </a:accent3>
      <a:accent4>
        <a:srgbClr val="D83B01"/>
      </a:accent4>
      <a:accent5>
        <a:srgbClr val="737373"/>
      </a:accent5>
      <a:accent6>
        <a:srgbClr val="E6E6E6"/>
      </a:accent6>
      <a:hlink>
        <a:srgbClr val="81E4FF"/>
      </a:hlink>
      <a:folHlink>
        <a:srgbClr val="81E4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54108080-7B5D-40E4-8AD7-B94CF8F4706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2117</Words>
  <Application>Microsoft Office PowerPoint</Application>
  <PresentationFormat>Widescreen</PresentationFormat>
  <Paragraphs>261</Paragraphs>
  <Slides>16</Slides>
  <Notes>14</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16</vt:i4>
      </vt:variant>
    </vt:vector>
  </HeadingPairs>
  <TitlesOfParts>
    <vt:vector size="34" baseType="lpstr">
      <vt:lpstr>Arial</vt:lpstr>
      <vt:lpstr>Baskerville Old Face</vt:lpstr>
      <vt:lpstr>Calibri</vt:lpstr>
      <vt:lpstr>Calibri Light</vt:lpstr>
      <vt:lpstr>Cambria</vt:lpstr>
      <vt:lpstr>Consolas</vt:lpstr>
      <vt:lpstr>Myriad Pro</vt:lpstr>
      <vt:lpstr>Segoe UI</vt:lpstr>
      <vt:lpstr>Segoe UI Light</vt:lpstr>
      <vt:lpstr>Segoe UI Semilight</vt:lpstr>
      <vt:lpstr>Tekton Pro</vt:lpstr>
      <vt:lpstr>Verdana</vt:lpstr>
      <vt:lpstr>Wingdings</vt:lpstr>
      <vt:lpstr>Office Theme</vt:lpstr>
      <vt:lpstr>1_SQLintersection</vt:lpstr>
      <vt:lpstr>SQLintersection</vt:lpstr>
      <vt:lpstr>TR24 Dark Gray Template</vt:lpstr>
      <vt:lpstr>think-cell Slide</vt:lpstr>
      <vt:lpstr>K-Means Clustering And the Team Data Science Process</vt:lpstr>
      <vt:lpstr>PowerPoint Presentation</vt:lpstr>
      <vt:lpstr>Artificial Intelligence (A-I)</vt:lpstr>
      <vt:lpstr>The Data Science Process and Platform</vt:lpstr>
      <vt:lpstr>The Team Data Science Process </vt:lpstr>
      <vt:lpstr>The Cortana Intelligence Platform</vt:lpstr>
      <vt:lpstr>PowerPoint Presentation</vt:lpstr>
      <vt:lpstr>Defining the Problem and Selecting the Methods</vt:lpstr>
      <vt:lpstr>Data Sourcing and Examination </vt:lpstr>
      <vt:lpstr>Data Wrangling</vt:lpstr>
      <vt:lpstr>Creating the Model</vt:lpstr>
      <vt:lpstr>Validating the results</vt:lpstr>
      <vt:lpstr>Operationalizing the Model</vt:lpstr>
      <vt:lpstr>The Team Data Science Process </vt:lpstr>
      <vt:lpstr>The Cortana Intelligence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Buck Woody</dc:creator>
  <cp:lastModifiedBy>Buck Woody</cp:lastModifiedBy>
  <cp:revision>40</cp:revision>
  <dcterms:created xsi:type="dcterms:W3CDTF">2016-11-27T22:45:41Z</dcterms:created>
  <dcterms:modified xsi:type="dcterms:W3CDTF">2017-02-14T21:57:33Z</dcterms:modified>
</cp:coreProperties>
</file>